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9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11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altLang="zh-TW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2DE9C-31DF-1443-9E0B-B491EEBBB526}" type="datetimeFigureOut">
              <a:rPr lang="en-US" smtClean="0"/>
              <a:t>17/9/2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4A2E-2CAF-714E-B514-1B61267430B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2DE9C-31DF-1443-9E0B-B491EEBBB526}" type="datetimeFigureOut">
              <a:rPr lang="en-US" smtClean="0"/>
              <a:t>17/9/2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C4B8-7F94-5C4D-8C4F-93596CA84F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altLang="zh-TW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2DE9C-31DF-1443-9E0B-B491EEBBB526}" type="datetimeFigureOut">
              <a:rPr lang="en-US" smtClean="0"/>
              <a:t>17/9/2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C4B8-7F94-5C4D-8C4F-93596CA84F8E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2DE9C-31DF-1443-9E0B-B491EEBBB526}" type="datetimeFigureOut">
              <a:rPr lang="en-US" smtClean="0"/>
              <a:t>17/9/2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C4B8-7F94-5C4D-8C4F-93596CA84F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2DE9C-31DF-1443-9E0B-B491EEBBB526}" type="datetimeFigureOut">
              <a:rPr lang="en-US" smtClean="0"/>
              <a:t>17/9/2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C4B8-7F94-5C4D-8C4F-93596CA84F8E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2DE9C-31DF-1443-9E0B-B491EEBBB526}" type="datetimeFigureOut">
              <a:rPr lang="en-US" smtClean="0"/>
              <a:t>17/9/2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C4B8-7F94-5C4D-8C4F-93596CA84F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2DE9C-31DF-1443-9E0B-B491EEBBB526}" type="datetimeFigureOut">
              <a:rPr lang="en-US" smtClean="0"/>
              <a:t>17/9/2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C4B8-7F94-5C4D-8C4F-93596CA84F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2DE9C-31DF-1443-9E0B-B491EEBBB526}" type="datetimeFigureOut">
              <a:rPr lang="en-US" smtClean="0"/>
              <a:t>17/9/2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54A2E-2CAF-714E-B514-1B61267430B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altLang="zh-TW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2DE9C-31DF-1443-9E0B-B491EEBBB526}" type="datetimeFigureOut">
              <a:rPr lang="en-US" smtClean="0"/>
              <a:t>17/9/2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C4B8-7F94-5C4D-8C4F-93596CA84F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2DE9C-31DF-1443-9E0B-B491EEBBB526}" type="datetimeFigureOut">
              <a:rPr lang="en-US" smtClean="0"/>
              <a:t>17/9/2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C4B8-7F94-5C4D-8C4F-93596CA84F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altLang="zh-TW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2DE9C-31DF-1443-9E0B-B491EEBBB526}" type="datetimeFigureOut">
              <a:rPr lang="en-US" smtClean="0"/>
              <a:t>17/9/2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C4B8-7F94-5C4D-8C4F-93596CA84F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942DE9C-31DF-1443-9E0B-B491EEBBB526}" type="datetimeFigureOut">
              <a:rPr lang="en-US" smtClean="0"/>
              <a:t>17/9/2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EAFEC4B8-7F94-5C4D-8C4F-93596CA84F8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yehhsinchi@gmail.com" TargetMode="External"/><Relationship Id="rId4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yehhsinchi.com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6333" y="663222"/>
            <a:ext cx="8579556" cy="1724867"/>
          </a:xfrm>
        </p:spPr>
        <p:txBody>
          <a:bodyPr/>
          <a:lstStyle/>
          <a:p>
            <a:r>
              <a:rPr lang="zh-TW" altLang="en-US" sz="4800" dirty="0" smtClean="0">
                <a:latin typeface="Heiti TC Light"/>
                <a:ea typeface="Heiti TC Light"/>
                <a:cs typeface="Heiti TC Light"/>
              </a:rPr>
              <a:t>植牙跟診牙醫助理應知事項</a:t>
            </a:r>
            <a:endParaRPr lang="en-US" sz="4800" dirty="0">
              <a:latin typeface="Heiti TC Light"/>
              <a:ea typeface="Heiti TC Light"/>
              <a:cs typeface="Heiti TC Ligh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95685" y="3688479"/>
            <a:ext cx="7539790" cy="23596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600" dirty="0" smtClean="0">
                <a:solidFill>
                  <a:srgbClr val="333333"/>
                </a:solidFill>
                <a:latin typeface="Heiti TC Light"/>
                <a:ea typeface="Heiti TC Light"/>
                <a:cs typeface="Heiti TC Light"/>
              </a:rPr>
              <a:t>葉信圻醫師</a:t>
            </a:r>
            <a:endParaRPr lang="en-US" altLang="zh-TW" sz="3600" dirty="0" smtClean="0">
              <a:solidFill>
                <a:srgbClr val="333333"/>
              </a:solidFill>
              <a:latin typeface="Heiti TC Light"/>
              <a:ea typeface="Heiti TC Light"/>
              <a:cs typeface="Heiti TC Light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200" dirty="0" smtClean="0">
                <a:solidFill>
                  <a:srgbClr val="333333"/>
                </a:solidFill>
                <a:latin typeface="Heiti TC Light"/>
                <a:ea typeface="Heiti TC Light"/>
                <a:cs typeface="Heiti TC Light"/>
              </a:rPr>
              <a:t>美國贗復假牙醫學會專科醫師</a:t>
            </a:r>
            <a:endParaRPr lang="en-US" altLang="zh-TW" sz="3200" dirty="0" smtClean="0">
              <a:solidFill>
                <a:srgbClr val="333333"/>
              </a:solidFill>
              <a:latin typeface="Heiti TC Light"/>
              <a:ea typeface="Heiti TC Light"/>
              <a:cs typeface="Heiti TC Light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200" dirty="0" smtClean="0">
                <a:solidFill>
                  <a:srgbClr val="333333"/>
                </a:solidFill>
                <a:latin typeface="Heiti TC Light"/>
                <a:ea typeface="Heiti TC Light"/>
                <a:cs typeface="Heiti TC Light"/>
              </a:rPr>
              <a:t>美國印第安納大學贗復假牙碩士</a:t>
            </a:r>
            <a:endParaRPr lang="en-US" altLang="zh-TW" sz="3200" dirty="0">
              <a:solidFill>
                <a:srgbClr val="333333"/>
              </a:solidFill>
              <a:latin typeface="Heiti TC Light"/>
              <a:ea typeface="Heiti TC Light"/>
              <a:cs typeface="Heiti TC Light"/>
            </a:endParaRPr>
          </a:p>
        </p:txBody>
      </p:sp>
    </p:spTree>
    <p:extLst>
      <p:ext uri="{BB962C8B-B14F-4D97-AF65-F5344CB8AC3E}">
        <p14:creationId xmlns:p14="http://schemas.microsoft.com/office/powerpoint/2010/main" val="3879393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本課程之網路資源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>
                <a:hlinkClick r:id="rId2"/>
              </a:rPr>
              <a:t>https://yehhsinchi.com</a:t>
            </a:r>
            <a:r>
              <a:rPr lang="en-US" sz="4000" dirty="0" smtClean="0">
                <a:hlinkClick r:id="rId2"/>
              </a:rPr>
              <a:t>/</a:t>
            </a:r>
            <a:endParaRPr lang="en-US" sz="4000" dirty="0" smtClean="0"/>
          </a:p>
          <a:p>
            <a:r>
              <a:rPr lang="en-US" sz="4000" dirty="0" smtClean="0">
                <a:hlinkClick r:id="rId3"/>
              </a:rPr>
              <a:t>yehhsinchi@gmail.com</a:t>
            </a:r>
            <a:endParaRPr lang="en-US" sz="40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 descr="未命名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8" y="3459259"/>
            <a:ext cx="9109542" cy="238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38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Heiti TC Light"/>
                <a:ea typeface="Heiti TC Light"/>
                <a:cs typeface="Heiti TC Light"/>
              </a:rPr>
              <a:t>大綱</a:t>
            </a:r>
            <a:endParaRPr lang="en-US" dirty="0">
              <a:latin typeface="Heiti TC Light"/>
              <a:ea typeface="Heiti TC Light"/>
              <a:cs typeface="Heiti TC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zh-TW" altLang="en-US" sz="3600" dirty="0" smtClean="0">
                <a:latin typeface="Heiti TC Light"/>
                <a:ea typeface="Heiti TC Light"/>
                <a:cs typeface="Heiti TC Light"/>
              </a:rPr>
              <a:t>植牙跟診之前的流程</a:t>
            </a:r>
            <a:endParaRPr lang="en-US" altLang="zh-TW" sz="3600" dirty="0" smtClean="0">
              <a:latin typeface="Heiti TC Light"/>
              <a:ea typeface="Heiti TC Light"/>
              <a:cs typeface="Heiti TC Light"/>
            </a:endParaRPr>
          </a:p>
          <a:p>
            <a:pPr>
              <a:lnSpc>
                <a:spcPct val="130000"/>
              </a:lnSpc>
            </a:pPr>
            <a:r>
              <a:rPr lang="zh-TW" altLang="en-US" sz="3600" dirty="0" smtClean="0">
                <a:latin typeface="Heiti TC Light"/>
                <a:ea typeface="Heiti TC Light"/>
                <a:cs typeface="Heiti TC Light"/>
              </a:rPr>
              <a:t>植牙的品牌及配合的廠商</a:t>
            </a:r>
            <a:endParaRPr lang="en-US" altLang="zh-TW" sz="3600" dirty="0" smtClean="0">
              <a:latin typeface="Heiti TC Light"/>
              <a:ea typeface="Heiti TC Light"/>
              <a:cs typeface="Heiti TC Light"/>
            </a:endParaRPr>
          </a:p>
          <a:p>
            <a:pPr>
              <a:lnSpc>
                <a:spcPct val="130000"/>
              </a:lnSpc>
            </a:pPr>
            <a:r>
              <a:rPr lang="zh-TW" altLang="en-US" sz="3600" dirty="0" smtClean="0">
                <a:latin typeface="Heiti TC Light"/>
                <a:ea typeface="Heiti TC Light"/>
                <a:cs typeface="Heiti TC Light"/>
              </a:rPr>
              <a:t>植牙的手術流程</a:t>
            </a:r>
            <a:endParaRPr lang="en-US" altLang="zh-TW" sz="3600" dirty="0" smtClean="0">
              <a:latin typeface="Heiti TC Light"/>
              <a:ea typeface="Heiti TC Light"/>
              <a:cs typeface="Heiti TC Light"/>
            </a:endParaRPr>
          </a:p>
          <a:p>
            <a:pPr>
              <a:lnSpc>
                <a:spcPct val="130000"/>
              </a:lnSpc>
            </a:pPr>
            <a:r>
              <a:rPr lang="zh-TW" altLang="en-US" sz="3600" dirty="0" smtClean="0">
                <a:latin typeface="Heiti TC Light"/>
                <a:ea typeface="Heiti TC Light"/>
                <a:cs typeface="Heiti TC Light"/>
              </a:rPr>
              <a:t>植牙手術中助理所需要知道的重點</a:t>
            </a:r>
            <a:endParaRPr lang="en-US" altLang="zh-TW" sz="3600" dirty="0" smtClean="0">
              <a:latin typeface="Heiti TC Light"/>
              <a:ea typeface="Heiti TC Light"/>
              <a:cs typeface="Heiti TC Light"/>
            </a:endParaRPr>
          </a:p>
          <a:p>
            <a:pPr>
              <a:lnSpc>
                <a:spcPct val="130000"/>
              </a:lnSpc>
            </a:pPr>
            <a:r>
              <a:rPr lang="zh-TW" altLang="en-US" sz="3600" dirty="0" smtClean="0">
                <a:latin typeface="Heiti TC Light"/>
                <a:ea typeface="Heiti TC Light"/>
                <a:cs typeface="Heiti TC Light"/>
              </a:rPr>
              <a:t>術後的衛教</a:t>
            </a:r>
            <a:endParaRPr lang="en-US" altLang="zh-TW" sz="3600" dirty="0" smtClean="0">
              <a:latin typeface="Heiti TC Light"/>
              <a:ea typeface="Heiti TC Light"/>
              <a:cs typeface="Heiti TC Light"/>
            </a:endParaRPr>
          </a:p>
          <a:p>
            <a:endParaRPr lang="en-US" dirty="0">
              <a:latin typeface="Heiti TC Light"/>
              <a:ea typeface="Heiti TC Light"/>
              <a:cs typeface="Heiti TC Light"/>
            </a:endParaRPr>
          </a:p>
        </p:txBody>
      </p:sp>
    </p:spTree>
    <p:extLst>
      <p:ext uri="{BB962C8B-B14F-4D97-AF65-F5344CB8AC3E}">
        <p14:creationId xmlns:p14="http://schemas.microsoft.com/office/powerpoint/2010/main" val="3769995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植牙跟診之前的流程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lnSpc>
                <a:spcPct val="130000"/>
              </a:lnSpc>
              <a:buFont typeface="+mj-lt"/>
              <a:buAutoNum type="arabicPeriod"/>
            </a:pPr>
            <a:r>
              <a:rPr lang="zh-TW" altLang="en-US" sz="2800" dirty="0" smtClean="0"/>
              <a:t>患者已經確認治療計畫，需要植牙，需要詢問醫師手術的時程並記得提前聯繫患者手術前須知（是否需要術前服用藥物？是否需要停止服用心血管藥物？是否需要家屬接送？費用？）</a:t>
            </a:r>
            <a:endParaRPr lang="en-US" altLang="zh-TW" sz="2800" dirty="0" smtClean="0"/>
          </a:p>
          <a:p>
            <a:pPr marL="457200" indent="-457200">
              <a:lnSpc>
                <a:spcPct val="130000"/>
              </a:lnSpc>
              <a:buFont typeface="+mj-lt"/>
              <a:buAutoNum type="arabicPeriod"/>
            </a:pPr>
            <a:r>
              <a:rPr lang="zh-TW" altLang="en-US" sz="2800" dirty="0" smtClean="0"/>
              <a:t>協助醫師聯繫植牙廠商，若有請廠商跟刀，需要在約診時候就跟廠商確認手術之時間</a:t>
            </a:r>
            <a:endParaRPr lang="en-US" altLang="zh-TW" sz="2800" dirty="0" smtClean="0"/>
          </a:p>
          <a:p>
            <a:pPr marL="457200" indent="-457200">
              <a:lnSpc>
                <a:spcPct val="130000"/>
              </a:lnSpc>
              <a:buFont typeface="+mj-lt"/>
              <a:buAutoNum type="arabicPeriod"/>
            </a:pPr>
            <a:r>
              <a:rPr lang="zh-TW" altLang="en-US" sz="2800" dirty="0" smtClean="0"/>
              <a:t>若沒有廠商跟刀，需要事先訂好所需之植體材料及其他所需之材料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50304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植牙跟診之前的流程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30000"/>
              </a:lnSpc>
              <a:buFont typeface="+mj-lt"/>
              <a:buAutoNum type="arabicPeriod" startAt="4"/>
            </a:pPr>
            <a:r>
              <a:rPr lang="zh-TW" altLang="en-US" sz="2800" dirty="0" smtClean="0"/>
              <a:t>手術的當天要再次提醒患者（廠商）</a:t>
            </a:r>
            <a:endParaRPr lang="en-US" altLang="zh-TW" sz="2800" dirty="0" smtClean="0"/>
          </a:p>
          <a:p>
            <a:pPr marL="457200" indent="-457200">
              <a:lnSpc>
                <a:spcPct val="130000"/>
              </a:lnSpc>
              <a:buFont typeface="+mj-lt"/>
              <a:buAutoNum type="arabicPeriod" startAt="4"/>
            </a:pPr>
            <a:r>
              <a:rPr lang="zh-TW" altLang="en-US" sz="2800" dirty="0" smtClean="0"/>
              <a:t>若是手術同時間有預約其他的患者，要詢問醫師是否需要更改約診時間</a:t>
            </a:r>
            <a:endParaRPr lang="en-US" altLang="zh-TW" sz="2800" dirty="0" smtClean="0"/>
          </a:p>
          <a:p>
            <a:pPr marL="457200" indent="-457200">
              <a:lnSpc>
                <a:spcPct val="130000"/>
              </a:lnSpc>
              <a:buFont typeface="+mj-lt"/>
              <a:buAutoNum type="arabicPeriod" startAt="4"/>
            </a:pPr>
            <a:r>
              <a:rPr lang="zh-TW" altLang="en-US" sz="2800" dirty="0" smtClean="0"/>
              <a:t>醫院</a:t>
            </a:r>
            <a:r>
              <a:rPr lang="en-US" altLang="zh-TW" sz="2800" dirty="0" smtClean="0"/>
              <a:t>/</a:t>
            </a:r>
            <a:r>
              <a:rPr lang="zh-TW" altLang="en-US" sz="2800" dirty="0" smtClean="0"/>
              <a:t>診所若有自己的植牙機，要事先確定功能是否正常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04502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植牙的品牌及配合的廠商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zh-TW" altLang="en-US" sz="2800" dirty="0" smtClean="0"/>
              <a:t>植牙的廠牌有很多種，要了解醫師所使用的廠牌特性</a:t>
            </a:r>
            <a:endParaRPr lang="en-US" altLang="zh-TW" sz="2800" dirty="0" smtClean="0"/>
          </a:p>
          <a:p>
            <a:pPr>
              <a:lnSpc>
                <a:spcPct val="130000"/>
              </a:lnSpc>
            </a:pPr>
            <a:r>
              <a:rPr lang="zh-TW" altLang="en-US" sz="2800" dirty="0" smtClean="0"/>
              <a:t>需要請廠商對醫院</a:t>
            </a:r>
            <a:r>
              <a:rPr lang="en-US" altLang="zh-TW" sz="2800" dirty="0" smtClean="0"/>
              <a:t>/</a:t>
            </a:r>
            <a:r>
              <a:rPr lang="zh-TW" altLang="en-US" sz="2800" dirty="0" smtClean="0"/>
              <a:t>診所助理上課說明植體的使用，每一個零件都要說明清楚</a:t>
            </a:r>
            <a:endParaRPr lang="en-US" altLang="zh-TW" sz="2800" dirty="0" smtClean="0"/>
          </a:p>
          <a:p>
            <a:pPr>
              <a:lnSpc>
                <a:spcPct val="130000"/>
              </a:lnSpc>
            </a:pPr>
            <a:r>
              <a:rPr lang="zh-TW" altLang="en-US" sz="2800" dirty="0" smtClean="0"/>
              <a:t>因為植體的零件都相當昂貴，需要小心地使用，若有自行的庫存，需要每週清點排查補貨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87685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植牙的手術流程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zh-TW" altLang="en-US" sz="2800" dirty="0" smtClean="0"/>
              <a:t>簽署手術之同意書並確認患者的身體狀況</a:t>
            </a:r>
            <a:endParaRPr lang="en-US" altLang="zh-TW" sz="2800" dirty="0" smtClean="0"/>
          </a:p>
          <a:p>
            <a:pPr>
              <a:lnSpc>
                <a:spcPct val="130000"/>
              </a:lnSpc>
            </a:pPr>
            <a:r>
              <a:rPr lang="zh-TW" altLang="en-US" sz="2800" dirty="0" smtClean="0"/>
              <a:t>施行局部麻醉</a:t>
            </a:r>
            <a:endParaRPr lang="en-US" altLang="zh-TW" sz="2800" dirty="0" smtClean="0"/>
          </a:p>
          <a:p>
            <a:pPr>
              <a:lnSpc>
                <a:spcPct val="130000"/>
              </a:lnSpc>
            </a:pPr>
            <a:r>
              <a:rPr lang="zh-TW" altLang="en-US" sz="2800" dirty="0" smtClean="0"/>
              <a:t>手術區域切開翻瓣</a:t>
            </a:r>
            <a:endParaRPr lang="en-US" altLang="zh-TW" sz="2800" dirty="0" smtClean="0"/>
          </a:p>
          <a:p>
            <a:pPr>
              <a:lnSpc>
                <a:spcPct val="130000"/>
              </a:lnSpc>
            </a:pPr>
            <a:r>
              <a:rPr lang="zh-TW" altLang="en-US" sz="2800" dirty="0" smtClean="0"/>
              <a:t>植牙區域的準備</a:t>
            </a:r>
            <a:endParaRPr lang="en-US" altLang="zh-TW" sz="2800" dirty="0" smtClean="0"/>
          </a:p>
          <a:p>
            <a:pPr>
              <a:lnSpc>
                <a:spcPct val="130000"/>
              </a:lnSpc>
            </a:pPr>
            <a:r>
              <a:rPr lang="zh-TW" altLang="en-US" sz="2800" dirty="0" smtClean="0"/>
              <a:t>植體植入（骨粉，再生材料）</a:t>
            </a:r>
            <a:endParaRPr lang="en-US" altLang="zh-TW" sz="2800" dirty="0" smtClean="0"/>
          </a:p>
          <a:p>
            <a:pPr>
              <a:lnSpc>
                <a:spcPct val="130000"/>
              </a:lnSpc>
            </a:pPr>
            <a:r>
              <a:rPr lang="zh-TW" altLang="en-US" sz="2800" dirty="0" smtClean="0"/>
              <a:t>縫合</a:t>
            </a:r>
            <a:endParaRPr lang="en-US" altLang="zh-TW" sz="2800" dirty="0" smtClean="0"/>
          </a:p>
          <a:p>
            <a:pPr>
              <a:lnSpc>
                <a:spcPct val="130000"/>
              </a:lnSpc>
            </a:pPr>
            <a:r>
              <a:rPr lang="zh-TW" altLang="en-US" sz="2800" dirty="0" smtClean="0"/>
              <a:t>術後</a:t>
            </a:r>
            <a:r>
              <a:rPr lang="en-US" altLang="zh-TW" sz="2800" dirty="0" smtClean="0"/>
              <a:t>X</a:t>
            </a:r>
            <a:r>
              <a:rPr lang="zh-TW" altLang="en-US" sz="2800" dirty="0" smtClean="0"/>
              <a:t>光及衛教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37560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植牙手術中助理所需要知道的重點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sz="2800" dirty="0" smtClean="0"/>
              <a:t>確保手術區域的無菌狀態</a:t>
            </a:r>
            <a:endParaRPr lang="en-US" altLang="zh-TW" sz="2800" dirty="0" smtClean="0"/>
          </a:p>
          <a:p>
            <a:r>
              <a:rPr lang="zh-TW" altLang="en-US" sz="2800" dirty="0" smtClean="0"/>
              <a:t>確保手術器材的無菌狀態</a:t>
            </a:r>
            <a:endParaRPr lang="en-US" altLang="zh-TW" sz="2800" dirty="0" smtClean="0"/>
          </a:p>
          <a:p>
            <a:r>
              <a:rPr lang="zh-TW" altLang="en-US" sz="2800" dirty="0" smtClean="0"/>
              <a:t>手術區域光線的調整</a:t>
            </a:r>
            <a:endParaRPr lang="en-US" altLang="zh-TW" sz="2800" dirty="0" smtClean="0"/>
          </a:p>
          <a:p>
            <a:r>
              <a:rPr lang="zh-TW" altLang="en-US" sz="2800" dirty="0" smtClean="0"/>
              <a:t>手術區域的血液唾液需要隨時清除</a:t>
            </a:r>
            <a:endParaRPr lang="en-US" altLang="zh-TW" sz="2800" dirty="0" smtClean="0"/>
          </a:p>
          <a:p>
            <a:r>
              <a:rPr lang="zh-TW" altLang="en-US" sz="2800" dirty="0" smtClean="0"/>
              <a:t>協助手術區域的臉頰或皮瓣拉勾</a:t>
            </a:r>
            <a:endParaRPr lang="en-US" altLang="zh-TW" sz="2800" dirty="0" smtClean="0"/>
          </a:p>
          <a:p>
            <a:r>
              <a:rPr lang="zh-TW" altLang="en-US" sz="2800" dirty="0" smtClean="0"/>
              <a:t>協助提醒手術中鑽針或植體的角度（有些角度醫師看不到）</a:t>
            </a:r>
            <a:endParaRPr lang="en-US" altLang="zh-TW" sz="2800" dirty="0" smtClean="0"/>
          </a:p>
          <a:p>
            <a:r>
              <a:rPr lang="zh-TW" altLang="en-US" sz="2800" dirty="0" smtClean="0"/>
              <a:t>協助打開植體，骨粉及再生膜的包裝</a:t>
            </a:r>
            <a:endParaRPr lang="en-US" altLang="zh-TW" sz="2800" dirty="0" smtClean="0"/>
          </a:p>
          <a:p>
            <a:r>
              <a:rPr lang="zh-TW" altLang="en-US" sz="2800" dirty="0" smtClean="0"/>
              <a:t>若是有補骨粉及再生材料，注意不要吸掉了</a:t>
            </a:r>
            <a:endParaRPr lang="en-US" altLang="zh-TW" sz="2800" dirty="0" smtClean="0"/>
          </a:p>
          <a:p>
            <a:r>
              <a:rPr lang="zh-TW" altLang="en-US" sz="2800" dirty="0" smtClean="0"/>
              <a:t>隨時注意患者的生理狀況</a:t>
            </a:r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val="2685468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術後的衛教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TW" altLang="en-US" sz="2800" dirty="0" smtClean="0"/>
              <a:t>手術完成縫合後，需問醫師是否需要拍攝Ｘ光片</a:t>
            </a:r>
            <a:endParaRPr lang="en-US" altLang="zh-TW" sz="2800" dirty="0" smtClean="0"/>
          </a:p>
          <a:p>
            <a:pPr>
              <a:lnSpc>
                <a:spcPct val="120000"/>
              </a:lnSpc>
            </a:pPr>
            <a:r>
              <a:rPr lang="zh-TW" altLang="en-US" sz="2800" dirty="0" smtClean="0"/>
              <a:t>需要提供患者冰敷包，並教導如何冰敷</a:t>
            </a:r>
            <a:endParaRPr lang="en-US" altLang="zh-TW" sz="2800" dirty="0" smtClean="0"/>
          </a:p>
          <a:p>
            <a:pPr>
              <a:lnSpc>
                <a:spcPct val="120000"/>
              </a:lnSpc>
            </a:pPr>
            <a:r>
              <a:rPr lang="zh-TW" altLang="en-US" sz="2800" dirty="0" smtClean="0"/>
              <a:t>說明術後傷口照護，提醒不可食用刺激性之食物，不可抽菸喝酒</a:t>
            </a:r>
            <a:endParaRPr lang="en-US" altLang="zh-TW" sz="2800" dirty="0" smtClean="0"/>
          </a:p>
          <a:p>
            <a:pPr>
              <a:lnSpc>
                <a:spcPct val="120000"/>
              </a:lnSpc>
            </a:pPr>
            <a:r>
              <a:rPr lang="zh-TW" altLang="en-US" sz="2800" dirty="0" smtClean="0"/>
              <a:t>確認術後回診拆線時間</a:t>
            </a:r>
            <a:endParaRPr lang="en-US" altLang="zh-TW" sz="2800" dirty="0" smtClean="0"/>
          </a:p>
          <a:p>
            <a:pPr>
              <a:lnSpc>
                <a:spcPct val="120000"/>
              </a:lnSpc>
            </a:pPr>
            <a:r>
              <a:rPr lang="zh-TW" altLang="en-US" sz="2800" dirty="0" smtClean="0"/>
              <a:t>確認患者有院所的聯繫方式，提醒有任何異狀需與院所聯繫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747115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928</TotalTime>
  <Words>271</Words>
  <Application>Microsoft Macintosh PowerPoint</Application>
  <PresentationFormat>On-screen Show (4:3)</PresentationFormat>
  <Paragraphs>50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Clarity</vt:lpstr>
      <vt:lpstr>植牙跟診牙醫助理應知事項</vt:lpstr>
      <vt:lpstr>本課程之網路資源</vt:lpstr>
      <vt:lpstr>大綱</vt:lpstr>
      <vt:lpstr>植牙跟診之前的流程</vt:lpstr>
      <vt:lpstr>植牙跟診之前的流程</vt:lpstr>
      <vt:lpstr>植牙的品牌及配合的廠商</vt:lpstr>
      <vt:lpstr>植牙的手術流程</vt:lpstr>
      <vt:lpstr>植牙手術中助理所需要知道的重點</vt:lpstr>
      <vt:lpstr>術後的衛教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植牙跟診牙醫助理應知事項</dc:title>
  <dc:creator>Hsin-Chi Yeh</dc:creator>
  <cp:lastModifiedBy>Hsin-Chi Yeh</cp:lastModifiedBy>
  <cp:revision>21</cp:revision>
  <dcterms:created xsi:type="dcterms:W3CDTF">2017-08-26T08:58:31Z</dcterms:created>
  <dcterms:modified xsi:type="dcterms:W3CDTF">2017-09-02T08:12:46Z</dcterms:modified>
</cp:coreProperties>
</file>