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rels" ContentType="application/vnd.openxmlformats-package.relationships+xml"/>
  <Default Extension="vml" ContentType="application/vnd.openxmlformats-officedocument.vmlDrawing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embeddings/oleObject1.bin" ContentType="application/vnd.openxmlformats-officedocument.oleObject"/>
  <Override PartName="/ppt/embeddings/oleObject2.bin" ContentType="application/vnd.openxmlformats-officedocument.oleObject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13" r:id="rId1"/>
  </p:sldMasterIdLst>
  <p:notesMasterIdLst>
    <p:notesMasterId r:id="rId81"/>
  </p:notesMasterIdLst>
  <p:sldIdLst>
    <p:sldId id="257" r:id="rId2"/>
    <p:sldId id="258" r:id="rId3"/>
    <p:sldId id="347" r:id="rId4"/>
    <p:sldId id="265" r:id="rId5"/>
    <p:sldId id="348" r:id="rId6"/>
    <p:sldId id="349" r:id="rId7"/>
    <p:sldId id="350" r:id="rId8"/>
    <p:sldId id="351" r:id="rId9"/>
    <p:sldId id="352" r:id="rId10"/>
    <p:sldId id="353" r:id="rId11"/>
    <p:sldId id="355" r:id="rId12"/>
    <p:sldId id="366" r:id="rId13"/>
    <p:sldId id="367" r:id="rId14"/>
    <p:sldId id="315" r:id="rId15"/>
    <p:sldId id="316" r:id="rId16"/>
    <p:sldId id="317" r:id="rId17"/>
    <p:sldId id="318" r:id="rId18"/>
    <p:sldId id="319" r:id="rId19"/>
    <p:sldId id="320" r:id="rId20"/>
    <p:sldId id="321" r:id="rId21"/>
    <p:sldId id="322" r:id="rId22"/>
    <p:sldId id="334" r:id="rId23"/>
    <p:sldId id="335" r:id="rId24"/>
    <p:sldId id="385" r:id="rId25"/>
    <p:sldId id="386" r:id="rId26"/>
    <p:sldId id="387" r:id="rId27"/>
    <p:sldId id="388" r:id="rId28"/>
    <p:sldId id="392" r:id="rId29"/>
    <p:sldId id="394" r:id="rId30"/>
    <p:sldId id="397" r:id="rId31"/>
    <p:sldId id="398" r:id="rId32"/>
    <p:sldId id="293" r:id="rId33"/>
    <p:sldId id="295" r:id="rId34"/>
    <p:sldId id="297" r:id="rId35"/>
    <p:sldId id="298" r:id="rId36"/>
    <p:sldId id="299" r:id="rId37"/>
    <p:sldId id="300" r:id="rId38"/>
    <p:sldId id="302" r:id="rId39"/>
    <p:sldId id="305" r:id="rId40"/>
    <p:sldId id="306" r:id="rId41"/>
    <p:sldId id="308" r:id="rId42"/>
    <p:sldId id="309" r:id="rId43"/>
    <p:sldId id="310" r:id="rId44"/>
    <p:sldId id="399" r:id="rId45"/>
    <p:sldId id="400" r:id="rId46"/>
    <p:sldId id="374" r:id="rId47"/>
    <p:sldId id="375" r:id="rId48"/>
    <p:sldId id="341" r:id="rId49"/>
    <p:sldId id="260" r:id="rId50"/>
    <p:sldId id="263" r:id="rId51"/>
    <p:sldId id="262" r:id="rId52"/>
    <p:sldId id="264" r:id="rId53"/>
    <p:sldId id="266" r:id="rId54"/>
    <p:sldId id="395" r:id="rId55"/>
    <p:sldId id="396" r:id="rId56"/>
    <p:sldId id="261" r:id="rId57"/>
    <p:sldId id="269" r:id="rId58"/>
    <p:sldId id="271" r:id="rId59"/>
    <p:sldId id="268" r:id="rId60"/>
    <p:sldId id="377" r:id="rId61"/>
    <p:sldId id="376" r:id="rId62"/>
    <p:sldId id="343" r:id="rId63"/>
    <p:sldId id="342" r:id="rId64"/>
    <p:sldId id="379" r:id="rId65"/>
    <p:sldId id="380" r:id="rId66"/>
    <p:sldId id="378" r:id="rId67"/>
    <p:sldId id="381" r:id="rId68"/>
    <p:sldId id="382" r:id="rId69"/>
    <p:sldId id="345" r:id="rId70"/>
    <p:sldId id="344" r:id="rId71"/>
    <p:sldId id="383" r:id="rId72"/>
    <p:sldId id="384" r:id="rId73"/>
    <p:sldId id="346" r:id="rId74"/>
    <p:sldId id="368" r:id="rId75"/>
    <p:sldId id="369" r:id="rId76"/>
    <p:sldId id="370" r:id="rId77"/>
    <p:sldId id="371" r:id="rId78"/>
    <p:sldId id="372" r:id="rId79"/>
    <p:sldId id="373" r:id="rId8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95" d="100"/>
          <a:sy n="95" d="100"/>
        </p:scale>
        <p:origin x="-11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662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70" Type="http://schemas.openxmlformats.org/officeDocument/2006/relationships/slide" Target="slides/slide69.xml"/><Relationship Id="rId71" Type="http://schemas.openxmlformats.org/officeDocument/2006/relationships/slide" Target="slides/slide70.xml"/><Relationship Id="rId72" Type="http://schemas.openxmlformats.org/officeDocument/2006/relationships/slide" Target="slides/slide71.xml"/><Relationship Id="rId73" Type="http://schemas.openxmlformats.org/officeDocument/2006/relationships/slide" Target="slides/slide72.xml"/><Relationship Id="rId74" Type="http://schemas.openxmlformats.org/officeDocument/2006/relationships/slide" Target="slides/slide73.xml"/><Relationship Id="rId75" Type="http://schemas.openxmlformats.org/officeDocument/2006/relationships/slide" Target="slides/slide74.xml"/><Relationship Id="rId76" Type="http://schemas.openxmlformats.org/officeDocument/2006/relationships/slide" Target="slides/slide75.xml"/><Relationship Id="rId77" Type="http://schemas.openxmlformats.org/officeDocument/2006/relationships/slide" Target="slides/slide76.xml"/><Relationship Id="rId78" Type="http://schemas.openxmlformats.org/officeDocument/2006/relationships/slide" Target="slides/slide77.xml"/><Relationship Id="rId79" Type="http://schemas.openxmlformats.org/officeDocument/2006/relationships/slide" Target="slides/slide7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slide" Target="slides/slide64.xml"/><Relationship Id="rId66" Type="http://schemas.openxmlformats.org/officeDocument/2006/relationships/slide" Target="slides/slide65.xml"/><Relationship Id="rId67" Type="http://schemas.openxmlformats.org/officeDocument/2006/relationships/slide" Target="slides/slide66.xml"/><Relationship Id="rId68" Type="http://schemas.openxmlformats.org/officeDocument/2006/relationships/slide" Target="slides/slide67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1" Type="http://schemas.openxmlformats.org/officeDocument/2006/relationships/notesMaster" Target="notesMasters/notesMaster1.xml"/><Relationship Id="rId82" Type="http://schemas.openxmlformats.org/officeDocument/2006/relationships/printerSettings" Target="printerSettings/printerSettings1.bin"/><Relationship Id="rId83" Type="http://schemas.openxmlformats.org/officeDocument/2006/relationships/presProps" Target="presProps.xml"/><Relationship Id="rId84" Type="http://schemas.openxmlformats.org/officeDocument/2006/relationships/viewProps" Target="viewProps.xml"/><Relationship Id="rId85" Type="http://schemas.openxmlformats.org/officeDocument/2006/relationships/theme" Target="theme/theme1.xml"/><Relationship Id="rId86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EC27D79-1349-2C4D-B52A-128745383A13}" type="datetimeFigureOut">
              <a:rPr lang="en-US" smtClean="0"/>
              <a:t>2016/7/2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A134694-89D6-4641-80CC-3BEEE1E5D2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71106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AC9BFE-2189-6147-9976-A5B057652841}" type="datetimeFigureOut">
              <a:rPr lang="en-US" smtClean="0"/>
              <a:t>2016/7/2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CA536D-92D1-9444-A65F-738973FD4AD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AC9BFE-2189-6147-9976-A5B057652841}" type="datetimeFigureOut">
              <a:rPr lang="en-US" smtClean="0"/>
              <a:t>2016/7/2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CA536D-92D1-9444-A65F-738973FD4AD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AC9BFE-2189-6147-9976-A5B057652841}" type="datetimeFigureOut">
              <a:rPr lang="en-US" smtClean="0"/>
              <a:t>2016/7/2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CA536D-92D1-9444-A65F-738973FD4AD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AC9BFE-2189-6147-9976-A5B057652841}" type="datetimeFigureOut">
              <a:rPr lang="en-US" smtClean="0"/>
              <a:t>2016/7/2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CA536D-92D1-9444-A65F-738973FD4AD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AC9BFE-2189-6147-9976-A5B057652841}" type="datetimeFigureOut">
              <a:rPr lang="en-US" smtClean="0"/>
              <a:t>2016/7/2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CA536D-92D1-9444-A65F-738973FD4AD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AC9BFE-2189-6147-9976-A5B057652841}" type="datetimeFigureOut">
              <a:rPr lang="en-US" smtClean="0"/>
              <a:t>2016/7/2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CA536D-92D1-9444-A65F-738973FD4AD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AC9BFE-2189-6147-9976-A5B057652841}" type="datetimeFigureOut">
              <a:rPr lang="en-US" smtClean="0"/>
              <a:t>2016/7/2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CA536D-92D1-9444-A65F-738973FD4AD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AC9BFE-2189-6147-9976-A5B057652841}" type="datetimeFigureOut">
              <a:rPr lang="en-US" smtClean="0"/>
              <a:t>2016/7/2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CA536D-92D1-9444-A65F-738973FD4AD3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AC9BFE-2189-6147-9976-A5B057652841}" type="datetimeFigureOut">
              <a:rPr lang="en-US" smtClean="0"/>
              <a:t>2016/7/2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6CA536D-92D1-9444-A65F-738973FD4AD3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AC9BFE-2189-6147-9976-A5B057652841}" type="datetimeFigureOut">
              <a:rPr lang="en-US" smtClean="0"/>
              <a:t>2016/7/2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CA536D-92D1-9444-A65F-738973FD4AD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AC9BFE-2189-6147-9976-A5B057652841}" type="datetimeFigureOut">
              <a:rPr lang="en-US" smtClean="0"/>
              <a:t>2016/7/2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CA536D-92D1-9444-A65F-738973FD4AD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68313" y="1628775"/>
            <a:ext cx="4038600" cy="2047875"/>
          </a:xfrm>
        </p:spPr>
        <p:txBody>
          <a:bodyPr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59313" y="1628775"/>
            <a:ext cx="4038600" cy="2047875"/>
          </a:xfrm>
        </p:spPr>
        <p:txBody>
          <a:bodyPr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8313" y="3829050"/>
            <a:ext cx="4038600" cy="2047875"/>
          </a:xfrm>
        </p:spPr>
        <p:txBody>
          <a:bodyPr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59313" y="3829050"/>
            <a:ext cx="4038600" cy="2047875"/>
          </a:xfrm>
        </p:spPr>
        <p:txBody>
          <a:bodyPr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84213" y="5373688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59113" y="5373688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010400" y="616585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54F6930F-51CF-A24D-A324-A7191FE93CB3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519577664"/>
      </p:ext>
    </p:extLst>
  </p:cSld>
  <p:clrMapOvr>
    <a:masterClrMapping/>
  </p:clrMapOvr>
  <p:transition xmlns:p14="http://schemas.microsoft.com/office/powerpoint/2010/main" spd="slow" advClick="0" advTm="15000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68313" y="1628775"/>
            <a:ext cx="4038600" cy="2047875"/>
          </a:xfrm>
        </p:spPr>
        <p:txBody>
          <a:bodyPr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8313" y="3829050"/>
            <a:ext cx="4038600" cy="2047875"/>
          </a:xfrm>
        </p:spPr>
        <p:txBody>
          <a:bodyPr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half" idx="3"/>
          </p:nvPr>
        </p:nvSpPr>
        <p:spPr>
          <a:xfrm>
            <a:off x="4659313" y="1628775"/>
            <a:ext cx="4038600" cy="4248150"/>
          </a:xfrm>
        </p:spPr>
        <p:txBody>
          <a:bodyPr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684213" y="5373688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3059113" y="5373688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7010400" y="616585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8CCC2637-AC24-3149-A76A-DE3FE12748FF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252811843"/>
      </p:ext>
    </p:extLst>
  </p:cSld>
  <p:clrMapOvr>
    <a:masterClrMapping/>
  </p:clrMapOvr>
  <p:transition xmlns:p14="http://schemas.microsoft.com/office/powerpoint/2010/main" spd="slow" advClick="0" advTm="15000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68313" y="1628775"/>
            <a:ext cx="4038600" cy="4248150"/>
          </a:xfrm>
        </p:spPr>
        <p:txBody>
          <a:bodyPr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59313" y="1628775"/>
            <a:ext cx="4038600" cy="2047875"/>
          </a:xfrm>
        </p:spPr>
        <p:txBody>
          <a:bodyPr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59313" y="3829050"/>
            <a:ext cx="4038600" cy="2047875"/>
          </a:xfrm>
        </p:spPr>
        <p:txBody>
          <a:bodyPr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684213" y="5373688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3059113" y="5373688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7010400" y="616585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5DA2171C-F326-0840-93B4-2BE3C0589FC0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579406635"/>
      </p:ext>
    </p:extLst>
  </p:cSld>
  <p:clrMapOvr>
    <a:masterClrMapping/>
  </p:clrMapOvr>
  <p:transition xmlns:p14="http://schemas.microsoft.com/office/powerpoint/2010/main" spd="slow" advClick="0" advTm="15000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8313" y="1628775"/>
            <a:ext cx="4038600" cy="4248150"/>
          </a:xfrm>
        </p:spPr>
        <p:txBody>
          <a:bodyPr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59313" y="1628775"/>
            <a:ext cx="4038600" cy="2047875"/>
          </a:xfrm>
        </p:spPr>
        <p:txBody>
          <a:bodyPr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59313" y="3829050"/>
            <a:ext cx="4038600" cy="2047875"/>
          </a:xfrm>
        </p:spPr>
        <p:txBody>
          <a:bodyPr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684213" y="5373688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3059113" y="5373688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7010400" y="616585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89AFDABF-1B18-1442-B295-4ABB83D1B1EE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480705576"/>
      </p:ext>
    </p:extLst>
  </p:cSld>
  <p:clrMapOvr>
    <a:masterClrMapping/>
  </p:clrMapOvr>
  <p:transition xmlns:p14="http://schemas.microsoft.com/office/powerpoint/2010/main" spd="slow" advClick="0" advTm="15000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6013" y="228600"/>
            <a:ext cx="7723187" cy="1219200"/>
          </a:xfrm>
        </p:spPr>
        <p:txBody>
          <a:bodyPr/>
          <a:lstStyle/>
          <a:p>
            <a:r>
              <a:rPr lang="en-US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16013" y="1600200"/>
            <a:ext cx="7723187" cy="2314575"/>
          </a:xfrm>
        </p:spPr>
        <p:txBody>
          <a:bodyPr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6013" y="4067175"/>
            <a:ext cx="7723187" cy="2314575"/>
          </a:xfrm>
        </p:spPr>
        <p:txBody>
          <a:bodyPr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52400" y="6248400"/>
            <a:ext cx="1901825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934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C1FD099C-3E42-9544-AE93-6CC64B0A70D4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378943535"/>
      </p:ext>
    </p:extLst>
  </p:cSld>
  <p:clrMapOvr>
    <a:masterClrMapping/>
  </p:clrMapOvr>
  <p:transition xmlns:p14="http://schemas.microsoft.com/office/powerpoint/2010/main" spd="slow" advClick="0" advTm="10000">
    <p:random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>
  <p:cSld name="Title and Tex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6013" y="228600"/>
            <a:ext cx="7723187" cy="1219200"/>
          </a:xfrm>
        </p:spPr>
        <p:txBody>
          <a:bodyPr/>
          <a:lstStyle/>
          <a:p>
            <a:r>
              <a:rPr lang="en-US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116013" y="1600200"/>
            <a:ext cx="7723187" cy="2314575"/>
          </a:xfrm>
        </p:spPr>
        <p:txBody>
          <a:bodyPr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16013" y="4067175"/>
            <a:ext cx="7723187" cy="2314575"/>
          </a:xfrm>
        </p:spPr>
        <p:txBody>
          <a:bodyPr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52400" y="6248400"/>
            <a:ext cx="1901825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934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8E06A221-AEE6-3342-8407-027964C98CCF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751577575"/>
      </p:ext>
    </p:extLst>
  </p:cSld>
  <p:clrMapOvr>
    <a:masterClrMapping/>
  </p:clrMapOvr>
  <p:transition xmlns:p14="http://schemas.microsoft.com/office/powerpoint/2010/main" spd="slow" advClick="0" advTm="10000">
    <p:random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6013" y="228600"/>
            <a:ext cx="7723187" cy="1219200"/>
          </a:xfrm>
        </p:spPr>
        <p:txBody>
          <a:bodyPr/>
          <a:lstStyle/>
          <a:p>
            <a:r>
              <a:rPr lang="en-US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116013" y="1600200"/>
            <a:ext cx="3784600" cy="4781550"/>
          </a:xfrm>
        </p:spPr>
        <p:txBody>
          <a:bodyPr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53013" y="1600200"/>
            <a:ext cx="3786187" cy="4781550"/>
          </a:xfrm>
        </p:spPr>
        <p:txBody>
          <a:bodyPr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52400" y="6248400"/>
            <a:ext cx="1901825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934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68028BD2-FFC3-0D49-9C62-BF92BBDC25D5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070333656"/>
      </p:ext>
    </p:extLst>
  </p:cSld>
  <p:clrMapOvr>
    <a:masterClrMapping/>
  </p:clrMapOvr>
  <p:transition xmlns:p14="http://schemas.microsoft.com/office/powerpoint/2010/main" spd="slow" advTm="15000">
    <p:zoom/>
  </p:transition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8.xml"/><Relationship Id="rId19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46CA536D-92D1-9444-A65F-738973FD4AD3}" type="slidenum">
              <a:rPr lang="en-US" smtClean="0"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2FAC9BFE-2189-6147-9976-A5B057652841}" type="datetimeFigureOut">
              <a:rPr lang="en-US" smtClean="0"/>
              <a:t>2016/7/2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  <p:sldLayoutId id="2147483726" r:id="rId13"/>
    <p:sldLayoutId id="2147483727" r:id="rId14"/>
    <p:sldLayoutId id="2147483728" r:id="rId15"/>
    <p:sldLayoutId id="2147483729" r:id="rId16"/>
    <p:sldLayoutId id="2147483730" r:id="rId17"/>
    <p:sldLayoutId id="2147483731" r:id="rId18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image" Target="../media/image2.jpg"/><Relationship Id="rId3" Type="http://schemas.openxmlformats.org/officeDocument/2006/relationships/image" Target="../media/image3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image" Target="../media/image4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image" Target="../media/image5.jp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image" Target="../media/image6.jp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image" Target="../media/image8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image" Target="../media/image9.jpg"/><Relationship Id="rId3" Type="http://schemas.openxmlformats.org/officeDocument/2006/relationships/image" Target="../media/image10.jp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image" Target="../media/image11.jp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image" Target="../media/image12.jp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image" Target="../media/image13.jp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jp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jp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jpe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5.jpeg"/><Relationship Id="rId3" Type="http://schemas.openxmlformats.org/officeDocument/2006/relationships/image" Target="../media/image16.jpe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image" Target="../media/image15.jpe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17.jpeg"/><Relationship Id="rId3" Type="http://schemas.openxmlformats.org/officeDocument/2006/relationships/image" Target="../media/image18.jpe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eg"/><Relationship Id="rId3" Type="http://schemas.openxmlformats.org/officeDocument/2006/relationships/image" Target="../media/image14.jpe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jp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jp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jp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4" Type="http://schemas.openxmlformats.org/officeDocument/2006/relationships/oleObject" Target="../embeddings/oleObject1.bin"/><Relationship Id="rId5" Type="http://schemas.openxmlformats.org/officeDocument/2006/relationships/image" Target="../media/image23.png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4" Type="http://schemas.openxmlformats.org/officeDocument/2006/relationships/image" Target="../media/image27.jpeg"/><Relationship Id="rId5" Type="http://schemas.openxmlformats.org/officeDocument/2006/relationships/image" Target="../media/image28.jpeg"/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5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4" Type="http://schemas.openxmlformats.org/officeDocument/2006/relationships/image" Target="../media/image23.png"/><Relationship Id="rId5" Type="http://schemas.openxmlformats.org/officeDocument/2006/relationships/image" Target="../media/image25.jpeg"/><Relationship Id="rId6" Type="http://schemas.openxmlformats.org/officeDocument/2006/relationships/image" Target="../media/image27.jpeg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1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29.jpeg"/><Relationship Id="rId3" Type="http://schemas.openxmlformats.org/officeDocument/2006/relationships/image" Target="../media/image30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4" Type="http://schemas.openxmlformats.org/officeDocument/2006/relationships/image" Target="../media/image33.jpeg"/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31.jpe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4.jpe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5.jpeg"/><Relationship Id="rId3" Type="http://schemas.openxmlformats.org/officeDocument/2006/relationships/image" Target="../media/image36.jpe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7.jp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8.jp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image" Target="../media/image39.jpeg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image" Target="../media/image40.jpeg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image" Target="../media/image41.jpeg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949" y="499193"/>
            <a:ext cx="8448842" cy="2294990"/>
          </a:xfrm>
        </p:spPr>
        <p:txBody>
          <a:bodyPr>
            <a:normAutofit fontScale="90000"/>
          </a:bodyPr>
          <a:lstStyle/>
          <a:p>
            <a:pPr>
              <a:lnSpc>
                <a:spcPct val="150000"/>
              </a:lnSpc>
            </a:pPr>
            <a:r>
              <a:rPr lang="zh-TW" altLang="en-US" dirty="0" smtClean="0">
                <a:latin typeface="华文楷体"/>
                <a:ea typeface="华文楷体"/>
                <a:cs typeface="华文楷体"/>
              </a:rPr>
              <a:t>固定式</a:t>
            </a:r>
            <a:r>
              <a:rPr lang="zh-TW" altLang="en-US" sz="6600" dirty="0" smtClean="0">
                <a:latin typeface="华文楷体"/>
                <a:ea typeface="华文楷体"/>
                <a:cs typeface="华文楷体"/>
              </a:rPr>
              <a:t>假牙</a:t>
            </a:r>
            <a:r>
              <a:rPr lang="zh-TW" altLang="en-US" dirty="0" smtClean="0">
                <a:latin typeface="华文楷体"/>
                <a:ea typeface="华文楷体"/>
                <a:cs typeface="华文楷体"/>
              </a:rPr>
              <a:t>與</a:t>
            </a:r>
            <a:r>
              <a:rPr lang="zh-TW" altLang="en-US" sz="6600" dirty="0" smtClean="0">
                <a:latin typeface="华文楷体"/>
                <a:ea typeface="华文楷体"/>
                <a:cs typeface="华文楷体"/>
              </a:rPr>
              <a:t>活動式假牙</a:t>
            </a:r>
            <a:r>
              <a:rPr lang="en-US" altLang="zh-TW" sz="6600" dirty="0" smtClean="0">
                <a:latin typeface="华文楷体"/>
                <a:ea typeface="华文楷体"/>
                <a:cs typeface="华文楷体"/>
              </a:rPr>
              <a:t/>
            </a:r>
            <a:br>
              <a:rPr lang="en-US" altLang="zh-TW" sz="6600" dirty="0" smtClean="0">
                <a:latin typeface="华文楷体"/>
                <a:ea typeface="华文楷体"/>
                <a:cs typeface="华文楷体"/>
              </a:rPr>
            </a:br>
            <a:r>
              <a:rPr lang="zh-TW" altLang="en-US" dirty="0" smtClean="0">
                <a:solidFill>
                  <a:srgbClr val="FF0000"/>
                </a:solidFill>
                <a:latin typeface="华文楷体"/>
                <a:ea typeface="华文楷体"/>
                <a:cs typeface="华文楷体"/>
              </a:rPr>
              <a:t>牙醫助理臨床跟診須知</a:t>
            </a:r>
            <a:endParaRPr lang="en-US" sz="6600" dirty="0">
              <a:solidFill>
                <a:srgbClr val="FF0000"/>
              </a:solidFill>
              <a:latin typeface="华文楷体"/>
              <a:ea typeface="华文楷体"/>
              <a:cs typeface="华文楷体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895685" y="4062468"/>
            <a:ext cx="7539790" cy="23596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TW" altLang="en-US" sz="3600" dirty="0" smtClean="0">
                <a:latin typeface="华文楷体"/>
                <a:ea typeface="华文楷体"/>
                <a:cs typeface="华文楷体"/>
              </a:rPr>
              <a:t>葉信圻醫師</a:t>
            </a:r>
            <a:endParaRPr lang="en-US" altLang="zh-TW" sz="3600" dirty="0" smtClean="0">
              <a:latin typeface="华文楷体"/>
              <a:ea typeface="华文楷体"/>
              <a:cs typeface="华文楷体"/>
            </a:endParaRPr>
          </a:p>
          <a:p>
            <a:pPr algn="ctr">
              <a:lnSpc>
                <a:spcPct val="150000"/>
              </a:lnSpc>
            </a:pPr>
            <a:r>
              <a:rPr lang="zh-TW" altLang="en-US" sz="3200" dirty="0" smtClean="0">
                <a:latin typeface="华文楷体"/>
                <a:ea typeface="华文楷体"/>
                <a:cs typeface="华文楷体"/>
              </a:rPr>
              <a:t>美國贗復假牙醫學會專科醫師</a:t>
            </a:r>
            <a:endParaRPr lang="en-US" altLang="zh-TW" sz="3200" dirty="0" smtClean="0">
              <a:latin typeface="华文楷体"/>
              <a:ea typeface="华文楷体"/>
              <a:cs typeface="华文楷体"/>
            </a:endParaRPr>
          </a:p>
          <a:p>
            <a:pPr algn="ctr">
              <a:lnSpc>
                <a:spcPct val="150000"/>
              </a:lnSpc>
            </a:pPr>
            <a:r>
              <a:rPr lang="zh-TW" altLang="en-US" sz="3200" dirty="0" smtClean="0">
                <a:latin typeface="华文楷体"/>
                <a:ea typeface="华文楷体"/>
                <a:cs typeface="华文楷体"/>
              </a:rPr>
              <a:t>美國印第安納大學贗復假牙碩士</a:t>
            </a:r>
            <a:endParaRPr lang="en-US" altLang="zh-TW" sz="3200" dirty="0">
              <a:latin typeface="华文楷体"/>
              <a:ea typeface="华文楷体"/>
              <a:cs typeface="华文楷体"/>
            </a:endParaRPr>
          </a:p>
        </p:txBody>
      </p:sp>
    </p:spTree>
    <p:extLst>
      <p:ext uri="{BB962C8B-B14F-4D97-AF65-F5344CB8AC3E}">
        <p14:creationId xmlns:p14="http://schemas.microsoft.com/office/powerpoint/2010/main" val="33750235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>
                <a:latin typeface="华文楷体"/>
                <a:ea typeface="华文楷体"/>
                <a:cs typeface="华文楷体"/>
              </a:rPr>
              <a:t>製作假牙</a:t>
            </a:r>
            <a:r>
              <a:rPr lang="en-US" altLang="zh-TW" dirty="0" smtClean="0">
                <a:latin typeface="华文楷体"/>
                <a:ea typeface="华文楷体"/>
                <a:cs typeface="华文楷体"/>
              </a:rPr>
              <a:t>:</a:t>
            </a:r>
            <a:r>
              <a:rPr lang="zh-TW" altLang="en-US" dirty="0" smtClean="0">
                <a:latin typeface="华文楷体"/>
                <a:ea typeface="华文楷体"/>
                <a:cs typeface="华文楷体"/>
              </a:rPr>
              <a:t>牙醫助理跟診須知</a:t>
            </a:r>
            <a:endParaRPr lang="en-US" dirty="0">
              <a:latin typeface="华文楷体"/>
              <a:ea typeface="华文楷体"/>
              <a:cs typeface="华文楷体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sz="3200" dirty="0" smtClean="0">
                <a:latin typeface="华文楷体"/>
                <a:ea typeface="华文楷体"/>
                <a:cs typeface="华文楷体"/>
              </a:rPr>
              <a:t>假牙的分類及如何向患者解說假牙製作的過程</a:t>
            </a:r>
            <a:endParaRPr lang="en-US" altLang="zh-TW" sz="3200" dirty="0" smtClean="0">
              <a:latin typeface="华文楷体"/>
              <a:ea typeface="华文楷体"/>
              <a:cs typeface="华文楷体"/>
            </a:endParaRPr>
          </a:p>
          <a:p>
            <a:r>
              <a:rPr lang="zh-TW" altLang="en-US" sz="3200" dirty="0" smtClean="0">
                <a:latin typeface="华文楷体"/>
                <a:ea typeface="华文楷体"/>
                <a:cs typeface="华文楷体"/>
              </a:rPr>
              <a:t>印模</a:t>
            </a:r>
            <a:r>
              <a:rPr lang="en-US" altLang="zh-TW" sz="3200" dirty="0" smtClean="0">
                <a:latin typeface="华文楷体"/>
                <a:ea typeface="华文楷体"/>
                <a:cs typeface="华文楷体"/>
              </a:rPr>
              <a:t>(</a:t>
            </a:r>
            <a:r>
              <a:rPr lang="zh-TW" altLang="en-US" sz="3200" dirty="0" smtClean="0">
                <a:latin typeface="华文楷体"/>
                <a:ea typeface="华文楷体"/>
                <a:cs typeface="华文楷体"/>
              </a:rPr>
              <a:t>材料及方式</a:t>
            </a:r>
            <a:r>
              <a:rPr lang="en-US" altLang="zh-TW" sz="3200" dirty="0" smtClean="0">
                <a:latin typeface="华文楷体"/>
                <a:ea typeface="华文楷体"/>
                <a:cs typeface="华文楷体"/>
              </a:rPr>
              <a:t>)</a:t>
            </a:r>
          </a:p>
          <a:p>
            <a:r>
              <a:rPr lang="zh-TW" altLang="en-US" sz="3200" dirty="0" smtClean="0">
                <a:latin typeface="华文楷体"/>
                <a:ea typeface="华文楷体"/>
                <a:cs typeface="华文楷体"/>
              </a:rPr>
              <a:t>倒石膏模型</a:t>
            </a:r>
            <a:endParaRPr lang="en-US" altLang="zh-TW" sz="3200" dirty="0" smtClean="0">
              <a:latin typeface="华文楷体"/>
              <a:ea typeface="华文楷体"/>
              <a:cs typeface="华文楷体"/>
            </a:endParaRPr>
          </a:p>
          <a:p>
            <a:r>
              <a:rPr lang="zh-TW" altLang="en-US" sz="3200" dirty="0" smtClean="0">
                <a:latin typeface="华文楷体"/>
                <a:ea typeface="华文楷体"/>
                <a:cs typeface="华文楷体"/>
              </a:rPr>
              <a:t>送收模型</a:t>
            </a:r>
            <a:endParaRPr lang="en-US" altLang="zh-TW" sz="3200" dirty="0" smtClean="0">
              <a:latin typeface="华文楷体"/>
              <a:ea typeface="华文楷体"/>
              <a:cs typeface="华文楷体"/>
            </a:endParaRPr>
          </a:p>
          <a:p>
            <a:r>
              <a:rPr lang="zh-TW" altLang="en-US" sz="3200" dirty="0" smtClean="0">
                <a:latin typeface="华文楷体"/>
                <a:ea typeface="华文楷体"/>
                <a:cs typeface="华文楷体"/>
              </a:rPr>
              <a:t>假牙黏著</a:t>
            </a:r>
            <a:endParaRPr lang="en-US" altLang="zh-TW" sz="3200" dirty="0" smtClean="0">
              <a:latin typeface="华文楷体"/>
              <a:ea typeface="华文楷体"/>
              <a:cs typeface="华文楷体"/>
            </a:endParaRPr>
          </a:p>
          <a:p>
            <a:r>
              <a:rPr lang="zh-TW" altLang="en-US" sz="3200" dirty="0" smtClean="0">
                <a:latin typeface="华文楷体"/>
                <a:ea typeface="华文楷体"/>
                <a:cs typeface="华文楷体"/>
              </a:rPr>
              <a:t>如何保養假牙</a:t>
            </a:r>
            <a:endParaRPr lang="en-US" sz="3200" dirty="0">
              <a:latin typeface="华文楷体"/>
              <a:ea typeface="华文楷体"/>
              <a:cs typeface="华文楷体"/>
            </a:endParaRPr>
          </a:p>
        </p:txBody>
      </p:sp>
    </p:spTree>
    <p:extLst>
      <p:ext uri="{BB962C8B-B14F-4D97-AF65-F5344CB8AC3E}">
        <p14:creationId xmlns:p14="http://schemas.microsoft.com/office/powerpoint/2010/main" val="31130188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>
                <a:latin typeface="华文楷体"/>
                <a:ea typeface="华文楷体"/>
                <a:cs typeface="华文楷体"/>
              </a:rPr>
              <a:t>製作假牙</a:t>
            </a:r>
            <a:r>
              <a:rPr lang="en-US" altLang="zh-TW" dirty="0" smtClean="0">
                <a:latin typeface="华文楷体"/>
                <a:ea typeface="华文楷体"/>
                <a:cs typeface="华文楷体"/>
              </a:rPr>
              <a:t>:</a:t>
            </a:r>
            <a:r>
              <a:rPr lang="zh-TW" altLang="en-US" dirty="0" smtClean="0">
                <a:latin typeface="华文楷体"/>
                <a:ea typeface="华文楷体"/>
                <a:cs typeface="华文楷体"/>
              </a:rPr>
              <a:t>牙醫助理跟診須知</a:t>
            </a:r>
            <a:endParaRPr lang="en-US" dirty="0">
              <a:latin typeface="华文楷体"/>
              <a:ea typeface="华文楷体"/>
              <a:cs typeface="华文楷体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sz="3200" dirty="0" smtClean="0">
                <a:solidFill>
                  <a:srgbClr val="FF0000"/>
                </a:solidFill>
                <a:latin typeface="华文楷体"/>
                <a:ea typeface="华文楷体"/>
                <a:cs typeface="华文楷体"/>
              </a:rPr>
              <a:t>假牙的分類及如何向患者解說假牙製作的過程</a:t>
            </a:r>
            <a:endParaRPr lang="en-US" altLang="zh-TW" sz="3200" dirty="0" smtClean="0">
              <a:solidFill>
                <a:srgbClr val="FF0000"/>
              </a:solidFill>
              <a:latin typeface="华文楷体"/>
              <a:ea typeface="华文楷体"/>
              <a:cs typeface="华文楷体"/>
            </a:endParaRPr>
          </a:p>
          <a:p>
            <a:r>
              <a:rPr lang="zh-TW" altLang="en-US" sz="3200" dirty="0" smtClean="0">
                <a:latin typeface="华文楷体"/>
                <a:ea typeface="华文楷体"/>
                <a:cs typeface="华文楷体"/>
              </a:rPr>
              <a:t>印模</a:t>
            </a:r>
            <a:r>
              <a:rPr lang="en-US" altLang="zh-TW" sz="3200" dirty="0" smtClean="0">
                <a:latin typeface="华文楷体"/>
                <a:ea typeface="华文楷体"/>
                <a:cs typeface="华文楷体"/>
              </a:rPr>
              <a:t>(</a:t>
            </a:r>
            <a:r>
              <a:rPr lang="zh-TW" altLang="en-US" sz="3200" dirty="0" smtClean="0">
                <a:latin typeface="华文楷体"/>
                <a:ea typeface="华文楷体"/>
                <a:cs typeface="华文楷体"/>
              </a:rPr>
              <a:t>材料及方式</a:t>
            </a:r>
            <a:r>
              <a:rPr lang="en-US" altLang="zh-TW" sz="3200" dirty="0" smtClean="0">
                <a:latin typeface="华文楷体"/>
                <a:ea typeface="华文楷体"/>
                <a:cs typeface="华文楷体"/>
              </a:rPr>
              <a:t>)</a:t>
            </a:r>
          </a:p>
          <a:p>
            <a:r>
              <a:rPr lang="zh-TW" altLang="en-US" sz="3200" dirty="0" smtClean="0">
                <a:latin typeface="华文楷体"/>
                <a:ea typeface="华文楷体"/>
                <a:cs typeface="华文楷体"/>
              </a:rPr>
              <a:t>倒石膏模型</a:t>
            </a:r>
            <a:endParaRPr lang="en-US" altLang="zh-TW" sz="3200" dirty="0" smtClean="0">
              <a:latin typeface="华文楷体"/>
              <a:ea typeface="华文楷体"/>
              <a:cs typeface="华文楷体"/>
            </a:endParaRPr>
          </a:p>
          <a:p>
            <a:r>
              <a:rPr lang="zh-TW" altLang="en-US" sz="3200" dirty="0" smtClean="0">
                <a:latin typeface="华文楷体"/>
                <a:ea typeface="华文楷体"/>
                <a:cs typeface="华文楷体"/>
              </a:rPr>
              <a:t>送收模型</a:t>
            </a:r>
            <a:endParaRPr lang="en-US" altLang="zh-TW" sz="3200" dirty="0" smtClean="0">
              <a:latin typeface="华文楷体"/>
              <a:ea typeface="华文楷体"/>
              <a:cs typeface="华文楷体"/>
            </a:endParaRPr>
          </a:p>
          <a:p>
            <a:r>
              <a:rPr lang="zh-TW" altLang="en-US" sz="3200" dirty="0" smtClean="0">
                <a:latin typeface="华文楷体"/>
                <a:ea typeface="华文楷体"/>
                <a:cs typeface="华文楷体"/>
              </a:rPr>
              <a:t>假牙黏著</a:t>
            </a:r>
            <a:endParaRPr lang="en-US" altLang="zh-TW" sz="3200" dirty="0" smtClean="0">
              <a:latin typeface="华文楷体"/>
              <a:ea typeface="华文楷体"/>
              <a:cs typeface="华文楷体"/>
            </a:endParaRPr>
          </a:p>
          <a:p>
            <a:r>
              <a:rPr lang="zh-TW" altLang="en-US" sz="3200" dirty="0" smtClean="0">
                <a:latin typeface="华文楷体"/>
                <a:ea typeface="华文楷体"/>
                <a:cs typeface="华文楷体"/>
              </a:rPr>
              <a:t>如何保養假牙</a:t>
            </a:r>
            <a:endParaRPr lang="en-US" sz="3200" dirty="0">
              <a:latin typeface="华文楷体"/>
              <a:ea typeface="华文楷体"/>
              <a:cs typeface="华文楷体"/>
            </a:endParaRPr>
          </a:p>
        </p:txBody>
      </p:sp>
    </p:spTree>
    <p:extLst>
      <p:ext uri="{BB962C8B-B14F-4D97-AF65-F5344CB8AC3E}">
        <p14:creationId xmlns:p14="http://schemas.microsoft.com/office/powerpoint/2010/main" val="23727820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>
                <a:latin typeface="华文楷体"/>
                <a:ea typeface="华文楷体"/>
                <a:cs typeface="华文楷体"/>
              </a:rPr>
              <a:t>固定式假牙分類</a:t>
            </a:r>
            <a:endParaRPr lang="en-US" dirty="0">
              <a:latin typeface="华文楷体"/>
              <a:ea typeface="华文楷体"/>
              <a:cs typeface="华文楷体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sz="3200" dirty="0" smtClean="0">
                <a:latin typeface="华文楷体"/>
                <a:ea typeface="华文楷体"/>
                <a:cs typeface="华文楷体"/>
              </a:rPr>
              <a:t>單顆牙冠</a:t>
            </a:r>
            <a:endParaRPr lang="en-US" altLang="zh-TW" sz="3200" dirty="0" smtClean="0">
              <a:latin typeface="华文楷体"/>
              <a:ea typeface="华文楷体"/>
              <a:cs typeface="华文楷体"/>
            </a:endParaRPr>
          </a:p>
          <a:p>
            <a:r>
              <a:rPr lang="zh-TW" altLang="en-US" sz="3200" dirty="0" smtClean="0">
                <a:latin typeface="华文楷体"/>
                <a:ea typeface="华文楷体"/>
                <a:cs typeface="华文楷体"/>
              </a:rPr>
              <a:t>多顆牙橋</a:t>
            </a:r>
            <a:endParaRPr lang="en-US" altLang="zh-TW" sz="3200" dirty="0" smtClean="0">
              <a:latin typeface="华文楷体"/>
              <a:ea typeface="华文楷体"/>
              <a:cs typeface="华文楷体"/>
            </a:endParaRPr>
          </a:p>
          <a:p>
            <a:r>
              <a:rPr lang="zh-TW" altLang="en-US" sz="3200" dirty="0" smtClean="0">
                <a:latin typeface="华文楷体"/>
                <a:ea typeface="华文楷体"/>
                <a:cs typeface="华文楷体"/>
              </a:rPr>
              <a:t>陶瓷貼片</a:t>
            </a:r>
            <a:endParaRPr lang="en-US" altLang="zh-TW" sz="3200" dirty="0" smtClean="0">
              <a:latin typeface="华文楷体"/>
              <a:ea typeface="华文楷体"/>
              <a:cs typeface="华文楷体"/>
            </a:endParaRPr>
          </a:p>
          <a:p>
            <a:r>
              <a:rPr lang="zh-TW" altLang="en-US" sz="3200" dirty="0" smtClean="0">
                <a:latin typeface="华文楷体"/>
                <a:ea typeface="华文楷体"/>
                <a:cs typeface="华文楷体"/>
              </a:rPr>
              <a:t>植牙支持式牙冠</a:t>
            </a:r>
            <a:endParaRPr lang="en-US" altLang="zh-TW" sz="3200" dirty="0" smtClean="0">
              <a:latin typeface="华文楷体"/>
              <a:ea typeface="华文楷体"/>
              <a:cs typeface="华文楷体"/>
            </a:endParaRPr>
          </a:p>
          <a:p>
            <a:r>
              <a:rPr lang="zh-TW" altLang="en-US" sz="3200" dirty="0" smtClean="0">
                <a:latin typeface="华文楷体"/>
                <a:ea typeface="华文楷体"/>
                <a:cs typeface="华文楷体"/>
              </a:rPr>
              <a:t>植牙支持式牙橋</a:t>
            </a:r>
            <a:endParaRPr lang="en-US" altLang="zh-TW" sz="3200" dirty="0" smtClean="0">
              <a:latin typeface="华文楷体"/>
              <a:ea typeface="华文楷体"/>
              <a:cs typeface="华文楷体"/>
            </a:endParaRPr>
          </a:p>
          <a:p>
            <a:pPr marL="11430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71587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>
                <a:latin typeface="华文楷体"/>
                <a:ea typeface="华文楷体"/>
                <a:cs typeface="华文楷体"/>
              </a:rPr>
              <a:t>單顆牙</a:t>
            </a:r>
            <a:r>
              <a:rPr lang="zh-TW" altLang="en-US" dirty="0">
                <a:latin typeface="华文楷体"/>
                <a:ea typeface="华文楷体"/>
                <a:cs typeface="华文楷体"/>
              </a:rPr>
              <a:t>冠使用時機</a:t>
            </a:r>
            <a:endParaRPr lang="en-US" altLang="zh-TW" dirty="0">
              <a:latin typeface="华文楷体"/>
              <a:ea typeface="华文楷体"/>
              <a:cs typeface="华文楷体"/>
            </a:endParaRPr>
          </a:p>
        </p:txBody>
      </p:sp>
      <p:sp>
        <p:nvSpPr>
          <p:cNvPr id="147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609600" indent="-609600">
              <a:lnSpc>
                <a:spcPct val="120000"/>
              </a:lnSpc>
            </a:pPr>
            <a:r>
              <a:rPr lang="zh-TW" altLang="en-US" sz="3200" dirty="0">
                <a:latin typeface="华文楷体"/>
                <a:ea typeface="华文楷体"/>
                <a:cs typeface="华文楷体"/>
              </a:rPr>
              <a:t>做完</a:t>
            </a:r>
            <a:r>
              <a:rPr lang="zh-TW" altLang="en-US" sz="3200" dirty="0">
                <a:solidFill>
                  <a:srgbClr val="FF0000"/>
                </a:solidFill>
                <a:latin typeface="华文楷体"/>
                <a:ea typeface="华文楷体"/>
                <a:cs typeface="华文楷体"/>
              </a:rPr>
              <a:t>根管治療</a:t>
            </a:r>
            <a:r>
              <a:rPr lang="zh-TW" altLang="en-US" sz="3200" dirty="0">
                <a:latin typeface="华文楷体"/>
                <a:ea typeface="华文楷体"/>
                <a:cs typeface="华文楷体"/>
              </a:rPr>
              <a:t>的牙齒。</a:t>
            </a:r>
            <a:endParaRPr lang="en-US" altLang="zh-TW" sz="3200" dirty="0">
              <a:latin typeface="华文楷体"/>
              <a:ea typeface="华文楷体"/>
              <a:cs typeface="华文楷体"/>
            </a:endParaRPr>
          </a:p>
          <a:p>
            <a:pPr marL="609600" indent="-609600">
              <a:lnSpc>
                <a:spcPct val="120000"/>
              </a:lnSpc>
            </a:pPr>
            <a:r>
              <a:rPr lang="zh-TW" altLang="en-US" sz="3200" dirty="0">
                <a:latin typeface="华文楷体"/>
                <a:ea typeface="华文楷体"/>
                <a:cs typeface="华文楷体"/>
              </a:rPr>
              <a:t>牙齒</a:t>
            </a:r>
            <a:r>
              <a:rPr lang="zh-TW" altLang="en-US" sz="3200" dirty="0">
                <a:solidFill>
                  <a:srgbClr val="FF0000"/>
                </a:solidFill>
                <a:latin typeface="华文楷体"/>
                <a:ea typeface="华文楷体"/>
                <a:cs typeface="华文楷体"/>
              </a:rPr>
              <a:t>變色或缺損範圍過大</a:t>
            </a:r>
            <a:r>
              <a:rPr lang="zh-TW" altLang="en-US" sz="3200" dirty="0">
                <a:latin typeface="华文楷体"/>
                <a:ea typeface="华文楷体"/>
                <a:cs typeface="华文楷体"/>
              </a:rPr>
              <a:t>，無法填補時。</a:t>
            </a:r>
            <a:endParaRPr lang="en-US" altLang="zh-TW" sz="3200" dirty="0">
              <a:latin typeface="华文楷体"/>
              <a:ea typeface="华文楷体"/>
              <a:cs typeface="华文楷体"/>
            </a:endParaRPr>
          </a:p>
          <a:p>
            <a:pPr marL="609600" indent="-609600">
              <a:lnSpc>
                <a:spcPct val="120000"/>
              </a:lnSpc>
            </a:pPr>
            <a:r>
              <a:rPr lang="zh-TW" altLang="en-US" sz="3200" dirty="0">
                <a:solidFill>
                  <a:srgbClr val="FF0000"/>
                </a:solidFill>
                <a:latin typeface="华文楷体"/>
                <a:ea typeface="华文楷体"/>
                <a:cs typeface="华文楷体"/>
              </a:rPr>
              <a:t>磨損嚴重</a:t>
            </a:r>
            <a:r>
              <a:rPr lang="zh-TW" altLang="en-US" sz="3200" dirty="0">
                <a:latin typeface="华文楷体"/>
                <a:ea typeface="华文楷体"/>
                <a:cs typeface="华文楷体"/>
              </a:rPr>
              <a:t>，導致牙齒敏感酸軟、無法咀嚼，如：嚼檳榔、磨牙</a:t>
            </a:r>
            <a:r>
              <a:rPr lang="en-US" altLang="zh-TW" sz="3200" dirty="0">
                <a:latin typeface="华文楷体"/>
                <a:ea typeface="华文楷体"/>
                <a:cs typeface="华文楷体"/>
              </a:rPr>
              <a:t>…</a:t>
            </a:r>
            <a:r>
              <a:rPr lang="zh-TW" altLang="en-US" sz="3200" dirty="0">
                <a:latin typeface="华文楷体"/>
                <a:ea typeface="华文楷体"/>
                <a:cs typeface="华文楷体"/>
              </a:rPr>
              <a:t>等。</a:t>
            </a:r>
            <a:endParaRPr lang="en-US" altLang="zh-TW" sz="3200" dirty="0">
              <a:latin typeface="华文楷体"/>
              <a:ea typeface="华文楷体"/>
              <a:cs typeface="华文楷体"/>
            </a:endParaRPr>
          </a:p>
        </p:txBody>
      </p:sp>
    </p:spTree>
    <p:extLst>
      <p:ext uri="{BB962C8B-B14F-4D97-AF65-F5344CB8AC3E}">
        <p14:creationId xmlns:p14="http://schemas.microsoft.com/office/powerpoint/2010/main" val="3741203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5000"/>
    </mc:Choice>
    <mc:Fallback xmlns="">
      <p:transition xmlns:p14="http://schemas.microsoft.com/office/powerpoint/2010/main" spd="slow" advTm="25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title"/>
          </p:nvPr>
        </p:nvSpPr>
        <p:spPr>
          <a:xfrm>
            <a:off x="768434" y="216568"/>
            <a:ext cx="7723187" cy="1219200"/>
          </a:xfrm>
        </p:spPr>
        <p:txBody>
          <a:bodyPr/>
          <a:lstStyle/>
          <a:p>
            <a:r>
              <a:rPr lang="zh-TW" altLang="en-US" dirty="0" smtClean="0">
                <a:latin typeface="华文楷体"/>
                <a:ea typeface="华文楷体"/>
                <a:cs typeface="华文楷体"/>
              </a:rPr>
              <a:t>單顆牙</a:t>
            </a:r>
            <a:r>
              <a:rPr lang="zh-TW" altLang="en-US" dirty="0">
                <a:latin typeface="华文楷体"/>
                <a:ea typeface="华文楷体"/>
                <a:cs typeface="华文楷体"/>
              </a:rPr>
              <a:t>冠作法</a:t>
            </a:r>
            <a:endParaRPr lang="en-US" altLang="zh-TW" dirty="0">
              <a:latin typeface="华文楷体"/>
              <a:ea typeface="华文楷体"/>
              <a:cs typeface="华文楷体"/>
            </a:endParaRP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34224" y="1600200"/>
            <a:ext cx="7723187" cy="2314575"/>
          </a:xfrm>
        </p:spPr>
        <p:txBody>
          <a:bodyPr>
            <a:normAutofit/>
          </a:bodyPr>
          <a:lstStyle/>
          <a:p>
            <a:pPr marL="609600" indent="-609600">
              <a:buFont typeface="Wingdings" charset="0"/>
              <a:buNone/>
            </a:pPr>
            <a:r>
              <a:rPr kumimoji="0" lang="en-US" altLang="zh-TW" sz="3200" dirty="0">
                <a:latin typeface="华文楷体"/>
                <a:ea typeface="华文楷体"/>
                <a:cs typeface="华文楷体"/>
              </a:rPr>
              <a:t>1. </a:t>
            </a:r>
            <a:r>
              <a:rPr kumimoji="0" lang="zh-TW" altLang="en-US" sz="3200" dirty="0">
                <a:latin typeface="华文楷体"/>
                <a:ea typeface="华文楷体"/>
                <a:cs typeface="华文楷体"/>
              </a:rPr>
              <a:t>將</a:t>
            </a:r>
            <a:r>
              <a:rPr lang="zh-TW" altLang="en-US" sz="3200" dirty="0">
                <a:latin typeface="华文楷体"/>
                <a:ea typeface="华文楷体"/>
                <a:cs typeface="华文楷体"/>
              </a:rPr>
              <a:t>牙齒修整出適當的形狀，</a:t>
            </a:r>
            <a:r>
              <a:rPr lang="zh-TW" altLang="en-US" sz="3200" dirty="0">
                <a:solidFill>
                  <a:srgbClr val="FF0000"/>
                </a:solidFill>
                <a:latin typeface="华文楷体"/>
                <a:ea typeface="华文楷体"/>
                <a:cs typeface="华文楷体"/>
              </a:rPr>
              <a:t>平均需修掉</a:t>
            </a:r>
            <a:r>
              <a:rPr lang="en-US" altLang="zh-TW" sz="3200" dirty="0">
                <a:solidFill>
                  <a:srgbClr val="FF0000"/>
                </a:solidFill>
                <a:latin typeface="华文楷体"/>
                <a:ea typeface="华文楷体"/>
                <a:cs typeface="华文楷体"/>
              </a:rPr>
              <a:t>1.0-1.5mm</a:t>
            </a:r>
            <a:r>
              <a:rPr lang="zh-TW" altLang="en-US" sz="3200" dirty="0">
                <a:solidFill>
                  <a:srgbClr val="FF0000"/>
                </a:solidFill>
                <a:latin typeface="华文楷体"/>
                <a:ea typeface="华文楷体"/>
                <a:cs typeface="华文楷体"/>
              </a:rPr>
              <a:t>的厚度</a:t>
            </a:r>
            <a:r>
              <a:rPr lang="zh-TW" altLang="en-US" sz="3200" dirty="0">
                <a:latin typeface="华文楷体"/>
                <a:ea typeface="华文楷体"/>
                <a:cs typeface="华文楷体"/>
              </a:rPr>
              <a:t>，如此假牙的強度及美觀才能達到。</a:t>
            </a:r>
            <a:endParaRPr lang="en-US" altLang="zh-TW" sz="3200" dirty="0">
              <a:latin typeface="华文楷体"/>
              <a:ea typeface="华文楷体"/>
              <a:cs typeface="华文楷体"/>
            </a:endParaRPr>
          </a:p>
        </p:txBody>
      </p:sp>
      <p:pic>
        <p:nvPicPr>
          <p:cNvPr id="3" name="Content Placeholder 2" descr="牙冠修磨前.jpg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84" b="11784"/>
          <a:stretch>
            <a:fillRect/>
          </a:stretch>
        </p:blipFill>
        <p:spPr>
          <a:xfrm>
            <a:off x="434224" y="3224965"/>
            <a:ext cx="5367671" cy="1608646"/>
          </a:xfrm>
        </p:spPr>
      </p:pic>
      <p:pic>
        <p:nvPicPr>
          <p:cNvPr id="4" name="Picture 3" descr="牙冠修磨後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5473" y="4796799"/>
            <a:ext cx="5136148" cy="1900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9165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5000"/>
    </mc:Choice>
    <mc:Fallback xmlns="">
      <p:transition xmlns:p14="http://schemas.microsoft.com/office/powerpoint/2010/main" advTm="15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2" descr="臨時假牙.jpg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019" b="12019"/>
          <a:stretch>
            <a:fillRect/>
          </a:stretch>
        </p:blipFill>
        <p:spPr>
          <a:xfrm>
            <a:off x="638969" y="4067175"/>
            <a:ext cx="7723187" cy="2314575"/>
          </a:xfrm>
        </p:spPr>
      </p:pic>
      <p:sp>
        <p:nvSpPr>
          <p:cNvPr id="202756" name="Rectangle 4"/>
          <p:cNvSpPr>
            <a:spLocks noGrp="1" noChangeArrowheads="1"/>
          </p:cNvSpPr>
          <p:nvPr>
            <p:ph type="title"/>
          </p:nvPr>
        </p:nvSpPr>
        <p:spPr>
          <a:xfrm>
            <a:off x="755065" y="228600"/>
            <a:ext cx="7723187" cy="1219200"/>
          </a:xfrm>
        </p:spPr>
        <p:txBody>
          <a:bodyPr/>
          <a:lstStyle/>
          <a:p>
            <a:r>
              <a:rPr lang="zh-TW" altLang="en-US" dirty="0" smtClean="0">
                <a:latin typeface="华文楷体"/>
                <a:ea typeface="华文楷体"/>
                <a:cs typeface="华文楷体"/>
              </a:rPr>
              <a:t>單顆牙</a:t>
            </a:r>
            <a:r>
              <a:rPr lang="zh-TW" altLang="en-US" dirty="0">
                <a:latin typeface="华文楷体"/>
                <a:ea typeface="华文楷体"/>
                <a:cs typeface="华文楷体"/>
              </a:rPr>
              <a:t>冠作法</a:t>
            </a:r>
            <a:endParaRPr lang="en-US" altLang="zh-TW" dirty="0">
              <a:latin typeface="华文楷体"/>
              <a:ea typeface="华文楷体"/>
              <a:cs typeface="华文楷体"/>
            </a:endParaRPr>
          </a:p>
        </p:txBody>
      </p:sp>
      <p:sp>
        <p:nvSpPr>
          <p:cNvPr id="20275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38969" y="1567364"/>
            <a:ext cx="7723187" cy="2314575"/>
          </a:xfrm>
        </p:spPr>
        <p:txBody>
          <a:bodyPr/>
          <a:lstStyle/>
          <a:p>
            <a:pPr marL="609600" indent="-609600">
              <a:buFont typeface="Wingdings" charset="0"/>
              <a:buNone/>
            </a:pPr>
            <a:r>
              <a:rPr lang="en-US" altLang="zh-TW" sz="3200" dirty="0">
                <a:latin typeface="华文楷体"/>
                <a:ea typeface="华文楷体"/>
                <a:cs typeface="华文楷体"/>
              </a:rPr>
              <a:t>2. </a:t>
            </a:r>
            <a:r>
              <a:rPr lang="zh-TW" altLang="en-US" sz="3200" dirty="0">
                <a:latin typeface="华文楷体"/>
                <a:ea typeface="华文楷体"/>
                <a:cs typeface="华文楷体"/>
              </a:rPr>
              <a:t>戴上</a:t>
            </a:r>
            <a:r>
              <a:rPr lang="zh-TW" altLang="en-US" sz="3200" dirty="0">
                <a:solidFill>
                  <a:srgbClr val="FF0000"/>
                </a:solidFill>
                <a:latin typeface="华文楷体"/>
                <a:ea typeface="华文楷体"/>
                <a:cs typeface="华文楷体"/>
              </a:rPr>
              <a:t>暫時假牙</a:t>
            </a:r>
            <a:r>
              <a:rPr lang="zh-TW" altLang="en-US" sz="3200" dirty="0">
                <a:latin typeface="华文楷体"/>
                <a:ea typeface="华文楷体"/>
                <a:cs typeface="华文楷体"/>
              </a:rPr>
              <a:t>，讓牙肉成形，並且適應咬合</a:t>
            </a:r>
            <a:r>
              <a:rPr lang="zh-TW" altLang="en-US" sz="2800" dirty="0"/>
              <a:t>。</a:t>
            </a:r>
            <a:endParaRPr lang="en-US" altLang="zh-TW" sz="2800" dirty="0"/>
          </a:p>
          <a:p>
            <a:pPr marL="609600" indent="-609600"/>
            <a:endParaRPr lang="en-US" altLang="zh-TW" sz="2800" dirty="0"/>
          </a:p>
        </p:txBody>
      </p:sp>
      <p:sp>
        <p:nvSpPr>
          <p:cNvPr id="202760" name="Text Box 8"/>
          <p:cNvSpPr txBox="1">
            <a:spLocks noChangeArrowheads="1"/>
          </p:cNvSpPr>
          <p:nvPr/>
        </p:nvSpPr>
        <p:spPr bwMode="auto">
          <a:xfrm>
            <a:off x="6891921" y="3099888"/>
            <a:ext cx="1200150" cy="396875"/>
          </a:xfrm>
          <a:prstGeom prst="rect">
            <a:avLst/>
          </a:prstGeom>
          <a:solidFill>
            <a:srgbClr val="99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2000" b="1" dirty="0">
                <a:effectLst>
                  <a:outerShdw blurRad="38100" dist="38100" dir="2700000" algn="tl">
                    <a:srgbClr val="FFFFFF"/>
                  </a:outerShdw>
                </a:effectLst>
                <a:cs typeface="" charset="0"/>
              </a:rPr>
              <a:t>暫時假牙</a:t>
            </a:r>
            <a:endParaRPr lang="en-US" altLang="zh-TW" sz="2000" b="1" dirty="0">
              <a:effectLst>
                <a:outerShdw blurRad="38100" dist="38100" dir="2700000" algn="tl">
                  <a:srgbClr val="FFFFFF"/>
                </a:outerShdw>
              </a:effectLst>
              <a:cs typeface="" charset="0"/>
            </a:endParaRPr>
          </a:p>
        </p:txBody>
      </p:sp>
      <p:sp>
        <p:nvSpPr>
          <p:cNvPr id="202761" name="Line 9"/>
          <p:cNvSpPr>
            <a:spLocks noChangeShapeType="1"/>
          </p:cNvSpPr>
          <p:nvPr/>
        </p:nvSpPr>
        <p:spPr bwMode="auto">
          <a:xfrm flipH="1">
            <a:off x="6630735" y="3496763"/>
            <a:ext cx="317752" cy="126239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2762" name="Line 10"/>
          <p:cNvSpPr>
            <a:spLocks noChangeShapeType="1"/>
          </p:cNvSpPr>
          <p:nvPr/>
        </p:nvSpPr>
        <p:spPr bwMode="auto">
          <a:xfrm flipH="1">
            <a:off x="4037262" y="3496763"/>
            <a:ext cx="2911225" cy="100839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" name="Line 9"/>
          <p:cNvSpPr>
            <a:spLocks noChangeShapeType="1"/>
          </p:cNvSpPr>
          <p:nvPr/>
        </p:nvSpPr>
        <p:spPr bwMode="auto">
          <a:xfrm flipH="1">
            <a:off x="5320632" y="3496763"/>
            <a:ext cx="1571289" cy="114207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1588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5000"/>
    </mc:Choice>
    <mc:Fallback xmlns="">
      <p:transition xmlns:p14="http://schemas.microsoft.com/office/powerpoint/2010/main" advTm="15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82" name="Rectangle 6"/>
          <p:cNvSpPr>
            <a:spLocks noGrp="1" noChangeArrowheads="1"/>
          </p:cNvSpPr>
          <p:nvPr>
            <p:ph type="title"/>
          </p:nvPr>
        </p:nvSpPr>
        <p:spPr>
          <a:xfrm>
            <a:off x="728328" y="228600"/>
            <a:ext cx="7723187" cy="1219200"/>
          </a:xfrm>
        </p:spPr>
        <p:txBody>
          <a:bodyPr/>
          <a:lstStyle/>
          <a:p>
            <a:r>
              <a:rPr lang="zh-TW" altLang="en-US" dirty="0" smtClean="0">
                <a:latin typeface="华文楷体"/>
                <a:ea typeface="华文楷体"/>
                <a:cs typeface="华文楷体"/>
              </a:rPr>
              <a:t>單顆牙</a:t>
            </a:r>
            <a:r>
              <a:rPr lang="zh-TW" altLang="en-US" dirty="0">
                <a:latin typeface="华文楷体"/>
                <a:ea typeface="华文楷体"/>
                <a:cs typeface="华文楷体"/>
              </a:rPr>
              <a:t>冠作法</a:t>
            </a:r>
            <a:endParaRPr lang="en-US" altLang="zh-TW" dirty="0">
              <a:latin typeface="华文楷体"/>
              <a:ea typeface="华文楷体"/>
              <a:cs typeface="华文楷体"/>
            </a:endParaRPr>
          </a:p>
        </p:txBody>
      </p:sp>
      <p:sp>
        <p:nvSpPr>
          <p:cNvPr id="20377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728328" y="1600200"/>
            <a:ext cx="7723187" cy="2314575"/>
          </a:xfrm>
        </p:spPr>
        <p:txBody>
          <a:bodyPr/>
          <a:lstStyle/>
          <a:p>
            <a:pPr marL="609600" indent="-609600">
              <a:buFont typeface="Wingdings" charset="0"/>
              <a:buNone/>
            </a:pPr>
            <a:r>
              <a:rPr lang="en-US" altLang="zh-TW" sz="3200" dirty="0">
                <a:latin typeface="华文楷体"/>
                <a:ea typeface="华文楷体"/>
                <a:cs typeface="华文楷体"/>
              </a:rPr>
              <a:t>3. </a:t>
            </a:r>
            <a:r>
              <a:rPr lang="zh-TW" altLang="en-US" sz="3200" dirty="0">
                <a:latin typeface="华文楷体"/>
                <a:ea typeface="华文楷体"/>
                <a:cs typeface="华文楷体"/>
              </a:rPr>
              <a:t>等一切穩定，</a:t>
            </a:r>
            <a:r>
              <a:rPr lang="zh-TW" altLang="en-US" sz="3200" dirty="0">
                <a:solidFill>
                  <a:srgbClr val="FF0000"/>
                </a:solidFill>
                <a:latin typeface="华文楷体"/>
                <a:ea typeface="华文楷体"/>
                <a:cs typeface="华文楷体"/>
              </a:rPr>
              <a:t>印模型</a:t>
            </a:r>
            <a:r>
              <a:rPr lang="zh-TW" altLang="en-US" sz="3200" dirty="0">
                <a:latin typeface="华文楷体"/>
                <a:ea typeface="华文楷体"/>
                <a:cs typeface="华文楷体"/>
              </a:rPr>
              <a:t>、送往技工室鑄造、燒瓷。</a:t>
            </a:r>
            <a:endParaRPr lang="en-US" altLang="zh-TW" sz="3200" dirty="0">
              <a:latin typeface="华文楷体"/>
              <a:ea typeface="华文楷体"/>
              <a:cs typeface="华文楷体"/>
            </a:endParaRPr>
          </a:p>
          <a:p>
            <a:pPr marL="609600" indent="-609600"/>
            <a:endParaRPr lang="en-US" altLang="zh-TW" dirty="0"/>
          </a:p>
        </p:txBody>
      </p:sp>
      <p:pic>
        <p:nvPicPr>
          <p:cNvPr id="3" name="Content Placeholder 2" descr="正式印模.jpg"/>
          <p:cNvPicPr>
            <a:picLocks noGrp="1" noChangeAspect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02" b="21973"/>
          <a:stretch/>
        </p:blipFill>
        <p:spPr>
          <a:xfrm>
            <a:off x="2198855" y="2828791"/>
            <a:ext cx="5795461" cy="3721734"/>
          </a:xfrm>
        </p:spPr>
      </p:pic>
    </p:spTree>
    <p:extLst>
      <p:ext uri="{BB962C8B-B14F-4D97-AF65-F5344CB8AC3E}">
        <p14:creationId xmlns:p14="http://schemas.microsoft.com/office/powerpoint/2010/main" val="1123561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5000"/>
    </mc:Choice>
    <mc:Fallback xmlns="">
      <p:transition xmlns:p14="http://schemas.microsoft.com/office/powerpoint/2010/main" advTm="15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Rectangle 2"/>
          <p:cNvSpPr>
            <a:spLocks noGrp="1" noChangeArrowheads="1"/>
          </p:cNvSpPr>
          <p:nvPr>
            <p:ph type="title"/>
          </p:nvPr>
        </p:nvSpPr>
        <p:spPr>
          <a:xfrm>
            <a:off x="755065" y="228600"/>
            <a:ext cx="7723187" cy="1219200"/>
          </a:xfrm>
        </p:spPr>
        <p:txBody>
          <a:bodyPr/>
          <a:lstStyle/>
          <a:p>
            <a:r>
              <a:rPr lang="zh-TW" altLang="en-US" dirty="0" smtClean="0">
                <a:latin typeface="华文楷体"/>
                <a:ea typeface="华文楷体"/>
                <a:cs typeface="华文楷体"/>
              </a:rPr>
              <a:t>單顆牙</a:t>
            </a:r>
            <a:r>
              <a:rPr lang="zh-TW" altLang="en-US" dirty="0">
                <a:latin typeface="华文楷体"/>
                <a:ea typeface="华文楷体"/>
                <a:cs typeface="华文楷体"/>
              </a:rPr>
              <a:t>冠作法</a:t>
            </a:r>
            <a:endParaRPr lang="en-US" altLang="zh-TW" dirty="0">
              <a:latin typeface="华文楷体"/>
              <a:ea typeface="华文楷体"/>
              <a:cs typeface="华文楷体"/>
            </a:endParaRPr>
          </a:p>
        </p:txBody>
      </p:sp>
      <p:sp>
        <p:nvSpPr>
          <p:cNvPr id="20685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755065" y="1596189"/>
            <a:ext cx="7723187" cy="2314575"/>
          </a:xfrm>
        </p:spPr>
        <p:txBody>
          <a:bodyPr/>
          <a:lstStyle/>
          <a:p>
            <a:pPr>
              <a:buFont typeface="Wingdings" charset="0"/>
              <a:buNone/>
            </a:pPr>
            <a:r>
              <a:rPr lang="en-US" altLang="zh-TW" sz="3200" dirty="0">
                <a:latin typeface="华文楷体"/>
                <a:ea typeface="华文楷体"/>
                <a:cs typeface="华文楷体"/>
              </a:rPr>
              <a:t>4. </a:t>
            </a:r>
            <a:r>
              <a:rPr lang="zh-TW" altLang="en-US" sz="3200" dirty="0">
                <a:latin typeface="华文楷体"/>
                <a:ea typeface="华文楷体"/>
                <a:cs typeface="华文楷体"/>
              </a:rPr>
              <a:t>完成後</a:t>
            </a:r>
            <a:r>
              <a:rPr lang="zh-TW" altLang="en-US" sz="3200" dirty="0">
                <a:solidFill>
                  <a:srgbClr val="FF0000"/>
                </a:solidFill>
                <a:latin typeface="华文楷体"/>
                <a:ea typeface="华文楷体"/>
                <a:cs typeface="华文楷体"/>
              </a:rPr>
              <a:t>試戴</a:t>
            </a:r>
            <a:r>
              <a:rPr lang="zh-TW" altLang="en-US" sz="3200" dirty="0">
                <a:latin typeface="华文楷体"/>
                <a:ea typeface="华文楷体"/>
                <a:cs typeface="华文楷体"/>
              </a:rPr>
              <a:t>，調整咬合、美觀。</a:t>
            </a:r>
            <a:endParaRPr lang="en-US" altLang="zh-TW" sz="3200" dirty="0">
              <a:latin typeface="华文楷体"/>
              <a:ea typeface="华文楷体"/>
              <a:cs typeface="华文楷体"/>
            </a:endParaRPr>
          </a:p>
          <a:p>
            <a:pPr>
              <a:buFont typeface="Wingdings" charset="0"/>
              <a:buNone/>
            </a:pPr>
            <a:r>
              <a:rPr lang="en-US" altLang="zh-TW" sz="3200" dirty="0">
                <a:latin typeface="华文楷体"/>
                <a:ea typeface="华文楷体"/>
                <a:cs typeface="华文楷体"/>
              </a:rPr>
              <a:t>5. </a:t>
            </a:r>
            <a:r>
              <a:rPr lang="zh-TW" altLang="en-US" sz="3200" dirty="0">
                <a:latin typeface="华文楷体"/>
                <a:ea typeface="华文楷体"/>
                <a:cs typeface="华文楷体"/>
              </a:rPr>
              <a:t>最後</a:t>
            </a:r>
            <a:r>
              <a:rPr lang="zh-TW" altLang="en-US" sz="3200" dirty="0">
                <a:solidFill>
                  <a:srgbClr val="FF0000"/>
                </a:solidFill>
                <a:latin typeface="华文楷体"/>
                <a:ea typeface="华文楷体"/>
                <a:cs typeface="华文楷体"/>
              </a:rPr>
              <a:t>黏著</a:t>
            </a:r>
            <a:r>
              <a:rPr lang="zh-TW" altLang="en-US" sz="3200" dirty="0">
                <a:latin typeface="华文楷体"/>
                <a:ea typeface="华文楷体"/>
                <a:cs typeface="华文楷体"/>
              </a:rPr>
              <a:t>、完成。</a:t>
            </a:r>
            <a:endParaRPr lang="en-US" altLang="zh-TW" sz="3200" dirty="0">
              <a:latin typeface="华文楷体"/>
              <a:ea typeface="华文楷体"/>
              <a:cs typeface="华文楷体"/>
            </a:endParaRPr>
          </a:p>
          <a:p>
            <a:endParaRPr lang="en-US" altLang="zh-TW" sz="2800" dirty="0"/>
          </a:p>
        </p:txBody>
      </p:sp>
      <p:pic>
        <p:nvPicPr>
          <p:cNvPr id="3" name="Content Placeholder 2" descr="正式牙冠.jpg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301" b="12301"/>
          <a:stretch>
            <a:fillRect/>
          </a:stretch>
        </p:blipFill>
        <p:spPr>
          <a:xfrm>
            <a:off x="621382" y="3572543"/>
            <a:ext cx="7723187" cy="2314575"/>
          </a:xfrm>
        </p:spPr>
      </p:pic>
    </p:spTree>
    <p:extLst>
      <p:ext uri="{BB962C8B-B14F-4D97-AF65-F5344CB8AC3E}">
        <p14:creationId xmlns:p14="http://schemas.microsoft.com/office/powerpoint/2010/main" val="3810260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5000"/>
    </mc:Choice>
    <mc:Fallback xmlns="">
      <p:transition xmlns:p14="http://schemas.microsoft.com/office/powerpoint/2010/main" advTm="15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华文楷体"/>
                <a:ea typeface="华文楷体"/>
                <a:cs typeface="华文楷体"/>
              </a:rPr>
              <a:t>牙冠的</a:t>
            </a:r>
            <a:r>
              <a:rPr lang="zh-TW" altLang="en-US" dirty="0" smtClean="0">
                <a:latin typeface="华文楷体"/>
                <a:ea typeface="华文楷体"/>
                <a:cs typeface="华文楷体"/>
              </a:rPr>
              <a:t>材質</a:t>
            </a:r>
            <a:endParaRPr lang="en-US" altLang="zh-TW" dirty="0">
              <a:latin typeface="华文楷体"/>
              <a:ea typeface="华文楷体"/>
              <a:cs typeface="华文楷体"/>
            </a:endParaRPr>
          </a:p>
        </p:txBody>
      </p:sp>
      <p:sp>
        <p:nvSpPr>
          <p:cNvPr id="2109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92726"/>
            <a:ext cx="7620000" cy="4800600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zh-TW" altLang="en-US" sz="2800" dirty="0">
                <a:solidFill>
                  <a:srgbClr val="FF0000"/>
                </a:solidFill>
                <a:latin typeface="华文楷体"/>
                <a:ea typeface="华文楷体"/>
                <a:cs typeface="华文楷体"/>
              </a:rPr>
              <a:t>金屬牙冠</a:t>
            </a:r>
            <a:endParaRPr lang="en-US" altLang="zh-TW" sz="2800" dirty="0">
              <a:solidFill>
                <a:srgbClr val="FF0000"/>
              </a:solidFill>
              <a:latin typeface="华文楷体"/>
              <a:ea typeface="华文楷体"/>
              <a:cs typeface="华文楷体"/>
            </a:endParaRPr>
          </a:p>
          <a:p>
            <a:pPr lvl="1">
              <a:lnSpc>
                <a:spcPct val="90000"/>
              </a:lnSpc>
            </a:pPr>
            <a:r>
              <a:rPr lang="zh-TW" altLang="en-US" sz="2800" dirty="0">
                <a:latin typeface="华文楷体"/>
                <a:ea typeface="华文楷体"/>
                <a:cs typeface="华文楷体"/>
              </a:rPr>
              <a:t>鈦合金</a:t>
            </a:r>
            <a:endParaRPr lang="en-US" altLang="zh-TW" sz="2800" dirty="0">
              <a:latin typeface="华文楷体"/>
              <a:ea typeface="华文楷体"/>
              <a:cs typeface="华文楷体"/>
            </a:endParaRPr>
          </a:p>
          <a:p>
            <a:pPr lvl="1">
              <a:lnSpc>
                <a:spcPct val="90000"/>
              </a:lnSpc>
            </a:pPr>
            <a:r>
              <a:rPr lang="zh-TW" altLang="en-US" sz="2800" dirty="0">
                <a:latin typeface="华文楷体"/>
                <a:ea typeface="华文楷体"/>
                <a:cs typeface="华文楷体"/>
              </a:rPr>
              <a:t>純鈦、鈀銀合金</a:t>
            </a:r>
            <a:endParaRPr lang="en-US" altLang="zh-TW" sz="2800" dirty="0">
              <a:latin typeface="华文楷体"/>
              <a:ea typeface="华文楷体"/>
              <a:cs typeface="华文楷体"/>
            </a:endParaRPr>
          </a:p>
          <a:p>
            <a:pPr lvl="1">
              <a:lnSpc>
                <a:spcPct val="90000"/>
              </a:lnSpc>
            </a:pPr>
            <a:r>
              <a:rPr lang="zh-TW" altLang="en-US" sz="2800" dirty="0">
                <a:latin typeface="华文楷体"/>
                <a:ea typeface="华文楷体"/>
                <a:cs typeface="华文楷体"/>
              </a:rPr>
              <a:t>低黃金</a:t>
            </a:r>
            <a:endParaRPr lang="en-US" altLang="zh-TW" sz="2800" dirty="0">
              <a:latin typeface="华文楷体"/>
              <a:ea typeface="华文楷体"/>
              <a:cs typeface="华文楷体"/>
            </a:endParaRPr>
          </a:p>
          <a:p>
            <a:pPr lvl="1">
              <a:lnSpc>
                <a:spcPct val="90000"/>
              </a:lnSpc>
            </a:pPr>
            <a:r>
              <a:rPr lang="zh-TW" altLang="en-US" sz="2800" dirty="0">
                <a:latin typeface="华文楷体"/>
                <a:ea typeface="华文楷体"/>
                <a:cs typeface="华文楷体"/>
              </a:rPr>
              <a:t>高黃</a:t>
            </a:r>
            <a:r>
              <a:rPr lang="zh-TW" altLang="en-US" sz="2800" dirty="0" smtClean="0">
                <a:latin typeface="华文楷体"/>
                <a:ea typeface="华文楷体"/>
                <a:cs typeface="华文楷体"/>
              </a:rPr>
              <a:t>金</a:t>
            </a:r>
            <a:endParaRPr lang="en-US" altLang="zh-TW" sz="2800" dirty="0" smtClean="0">
              <a:latin typeface="华文楷体"/>
              <a:ea typeface="华文楷体"/>
              <a:cs typeface="华文楷体"/>
            </a:endParaRPr>
          </a:p>
          <a:p>
            <a:r>
              <a:rPr lang="zh-TW" altLang="en-US" sz="2800" dirty="0">
                <a:solidFill>
                  <a:srgbClr val="FF0000"/>
                </a:solidFill>
                <a:latin typeface="华文楷体"/>
                <a:ea typeface="华文楷体"/>
                <a:cs typeface="华文楷体"/>
              </a:rPr>
              <a:t>傳統瓷牙</a:t>
            </a:r>
            <a:r>
              <a:rPr lang="zh-TW" altLang="en-US" sz="2800" dirty="0">
                <a:latin typeface="华文楷体"/>
                <a:ea typeface="华文楷体"/>
                <a:cs typeface="华文楷体"/>
              </a:rPr>
              <a:t>（牙齒顏色）</a:t>
            </a:r>
            <a:r>
              <a:rPr lang="en-US" altLang="zh-TW" sz="2800" dirty="0">
                <a:latin typeface="华文楷体"/>
                <a:ea typeface="华文楷体"/>
                <a:cs typeface="华文楷体"/>
              </a:rPr>
              <a:t> </a:t>
            </a:r>
          </a:p>
          <a:p>
            <a:pPr>
              <a:buFont typeface="Wingdings" charset="0"/>
              <a:buNone/>
            </a:pPr>
            <a:r>
              <a:rPr lang="en-US" altLang="zh-TW" sz="2800" dirty="0">
                <a:latin typeface="华文楷体"/>
                <a:ea typeface="华文楷体"/>
                <a:cs typeface="华文楷体"/>
              </a:rPr>
              <a:t>   (</a:t>
            </a:r>
            <a:r>
              <a:rPr lang="zh-TW" altLang="en-US" sz="2800" dirty="0">
                <a:latin typeface="华文楷体"/>
                <a:ea typeface="华文楷体"/>
                <a:cs typeface="华文楷体"/>
              </a:rPr>
              <a:t>外層陶瓷，內層金屬</a:t>
            </a:r>
            <a:r>
              <a:rPr lang="en-US" altLang="zh-TW" sz="2800" dirty="0">
                <a:latin typeface="华文楷体"/>
                <a:ea typeface="华文楷体"/>
                <a:cs typeface="华文楷体"/>
              </a:rPr>
              <a:t>)</a:t>
            </a:r>
          </a:p>
          <a:p>
            <a:pPr lvl="1"/>
            <a:r>
              <a:rPr lang="zh-TW" altLang="en-US" sz="2800" dirty="0">
                <a:latin typeface="华文楷体"/>
                <a:ea typeface="华文楷体"/>
                <a:cs typeface="华文楷体"/>
              </a:rPr>
              <a:t>鈦合金</a:t>
            </a:r>
            <a:endParaRPr lang="en-US" altLang="zh-TW" sz="2800" dirty="0">
              <a:latin typeface="华文楷体"/>
              <a:ea typeface="华文楷体"/>
              <a:cs typeface="华文楷体"/>
            </a:endParaRPr>
          </a:p>
          <a:p>
            <a:pPr lvl="1"/>
            <a:r>
              <a:rPr lang="zh-TW" altLang="en-US" sz="2800" dirty="0">
                <a:latin typeface="华文楷体"/>
                <a:ea typeface="华文楷体"/>
                <a:cs typeface="华文楷体"/>
              </a:rPr>
              <a:t>純鈦、鈀銀合金</a:t>
            </a:r>
            <a:endParaRPr lang="en-US" altLang="zh-TW" sz="2800" dirty="0">
              <a:latin typeface="华文楷体"/>
              <a:ea typeface="华文楷体"/>
              <a:cs typeface="华文楷体"/>
            </a:endParaRPr>
          </a:p>
          <a:p>
            <a:pPr lvl="1"/>
            <a:r>
              <a:rPr lang="zh-TW" altLang="en-US" sz="2800" dirty="0">
                <a:latin typeface="华文楷体"/>
                <a:ea typeface="华文楷体"/>
                <a:cs typeface="华文楷体"/>
              </a:rPr>
              <a:t>低黃金</a:t>
            </a:r>
            <a:endParaRPr lang="en-US" altLang="zh-TW" sz="2800" dirty="0">
              <a:latin typeface="华文楷体"/>
              <a:ea typeface="华文楷体"/>
              <a:cs typeface="华文楷体"/>
            </a:endParaRPr>
          </a:p>
          <a:p>
            <a:pPr lvl="1"/>
            <a:r>
              <a:rPr lang="zh-TW" altLang="en-US" sz="2800" dirty="0">
                <a:latin typeface="华文楷体"/>
                <a:ea typeface="华文楷体"/>
                <a:cs typeface="华文楷体"/>
              </a:rPr>
              <a:t>高黃金</a:t>
            </a:r>
            <a:endParaRPr lang="en-US" altLang="zh-TW" sz="2800" dirty="0">
              <a:latin typeface="华文楷体"/>
              <a:ea typeface="华文楷体"/>
              <a:cs typeface="华文楷体"/>
            </a:endParaRPr>
          </a:p>
          <a:p>
            <a:pPr>
              <a:lnSpc>
                <a:spcPct val="90000"/>
              </a:lnSpc>
            </a:pPr>
            <a:r>
              <a:rPr lang="en-US" altLang="zh-TW" dirty="0"/>
              <a:t/>
            </a:r>
            <a:br>
              <a:rPr lang="en-US" altLang="zh-TW" dirty="0"/>
            </a:br>
            <a:r>
              <a:rPr lang="en-US" altLang="zh-TW" dirty="0"/>
              <a:t/>
            </a:r>
            <a:br>
              <a:rPr lang="en-US" altLang="zh-TW" dirty="0"/>
            </a:br>
            <a:endParaRPr lang="en-US" altLang="zh-TW" dirty="0"/>
          </a:p>
          <a:p>
            <a:pPr>
              <a:lnSpc>
                <a:spcPct val="90000"/>
              </a:lnSpc>
            </a:pPr>
            <a:r>
              <a:rPr lang="en-US" altLang="zh-TW" dirty="0"/>
              <a:t/>
            </a:r>
            <a:br>
              <a:rPr lang="en-US" altLang="zh-TW" dirty="0"/>
            </a:b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4284246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000"/>
    </mc:Choice>
    <mc:Fallback xmlns="">
      <p:transition xmlns:p14="http://schemas.microsoft.com/office/powerpoint/2010/main" spd="slow" advTm="15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华文楷体"/>
                <a:ea typeface="华文楷体"/>
                <a:cs typeface="华文楷体"/>
              </a:rPr>
              <a:t>牙冠的材質</a:t>
            </a:r>
            <a:r>
              <a:rPr lang="en-US" altLang="zh-TW" dirty="0">
                <a:latin typeface="华文楷体"/>
                <a:ea typeface="华文楷体"/>
                <a:cs typeface="华文楷体"/>
              </a:rPr>
              <a:t> </a:t>
            </a:r>
          </a:p>
        </p:txBody>
      </p:sp>
      <p:sp>
        <p:nvSpPr>
          <p:cNvPr id="2129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199" y="1600200"/>
            <a:ext cx="7523747" cy="4800600"/>
          </a:xfrm>
        </p:spPr>
        <p:txBody>
          <a:bodyPr>
            <a:normAutofit/>
          </a:bodyPr>
          <a:lstStyle/>
          <a:p>
            <a:r>
              <a:rPr lang="zh-TW" altLang="en-US" sz="2800" dirty="0">
                <a:solidFill>
                  <a:srgbClr val="FF0000"/>
                </a:solidFill>
                <a:latin typeface="华文楷体"/>
                <a:ea typeface="华文楷体"/>
                <a:cs typeface="华文楷体"/>
              </a:rPr>
              <a:t>全瓷冠（牙齒顏色）</a:t>
            </a:r>
            <a:endParaRPr lang="en-US" altLang="zh-TW" sz="2800" dirty="0">
              <a:solidFill>
                <a:srgbClr val="FF0000"/>
              </a:solidFill>
              <a:latin typeface="华文楷体"/>
              <a:ea typeface="华文楷体"/>
              <a:cs typeface="华文楷体"/>
            </a:endParaRPr>
          </a:p>
          <a:p>
            <a:pPr lvl="1"/>
            <a:r>
              <a:rPr lang="zh-TW" altLang="en-US" sz="2800" dirty="0">
                <a:latin typeface="华文楷体"/>
                <a:ea typeface="华文楷体"/>
                <a:cs typeface="华文楷体"/>
              </a:rPr>
              <a:t>利用強化陶瓷作為內層，達到</a:t>
            </a:r>
            <a:endParaRPr lang="en-US" altLang="zh-TW" sz="2800" dirty="0">
              <a:latin typeface="华文楷体"/>
              <a:ea typeface="华文楷体"/>
              <a:cs typeface="华文楷体"/>
            </a:endParaRPr>
          </a:p>
          <a:p>
            <a:pPr lvl="1">
              <a:buFont typeface="Wingdings" charset="0"/>
              <a:buNone/>
            </a:pPr>
            <a:r>
              <a:rPr lang="en-US" altLang="zh-TW" sz="2800" dirty="0">
                <a:latin typeface="华文楷体"/>
                <a:ea typeface="华文楷体"/>
                <a:cs typeface="华文楷体"/>
              </a:rPr>
              <a:t>   </a:t>
            </a:r>
            <a:r>
              <a:rPr lang="zh-TW" altLang="en-US" sz="2800" dirty="0">
                <a:latin typeface="华文楷体"/>
                <a:ea typeface="华文楷体"/>
                <a:cs typeface="华文楷体"/>
              </a:rPr>
              <a:t>金屬燒附瓷牙所無法達到的</a:t>
            </a:r>
            <a:r>
              <a:rPr lang="zh-TW" altLang="en-US" sz="2800" dirty="0">
                <a:solidFill>
                  <a:srgbClr val="FF0000"/>
                </a:solidFill>
                <a:latin typeface="华文楷体"/>
                <a:ea typeface="华文楷体"/>
                <a:cs typeface="华文楷体"/>
              </a:rPr>
              <a:t>透</a:t>
            </a:r>
            <a:endParaRPr lang="en-US" altLang="zh-TW" sz="2800" dirty="0">
              <a:solidFill>
                <a:srgbClr val="FF0000"/>
              </a:solidFill>
              <a:latin typeface="华文楷体"/>
              <a:ea typeface="华文楷体"/>
              <a:cs typeface="华文楷体"/>
            </a:endParaRPr>
          </a:p>
          <a:p>
            <a:pPr lvl="1">
              <a:buFont typeface="Wingdings" charset="0"/>
              <a:buNone/>
            </a:pPr>
            <a:r>
              <a:rPr lang="en-US" altLang="zh-TW" sz="2800" dirty="0">
                <a:solidFill>
                  <a:srgbClr val="FF0000"/>
                </a:solidFill>
                <a:latin typeface="华文楷体"/>
                <a:ea typeface="华文楷体"/>
                <a:cs typeface="华文楷体"/>
              </a:rPr>
              <a:t>   </a:t>
            </a:r>
            <a:r>
              <a:rPr lang="zh-TW" altLang="en-US" sz="2800" dirty="0">
                <a:solidFill>
                  <a:srgbClr val="FF0000"/>
                </a:solidFill>
                <a:latin typeface="华文楷体"/>
                <a:ea typeface="华文楷体"/>
                <a:cs typeface="华文楷体"/>
              </a:rPr>
              <a:t>光效果</a:t>
            </a:r>
            <a:r>
              <a:rPr lang="zh-TW" altLang="en-US" sz="2800" dirty="0">
                <a:latin typeface="华文楷体"/>
                <a:ea typeface="华文楷体"/>
                <a:cs typeface="华文楷体"/>
              </a:rPr>
              <a:t>，外層再利用多種可供</a:t>
            </a:r>
            <a:endParaRPr lang="en-US" altLang="zh-TW" sz="2800" dirty="0">
              <a:latin typeface="华文楷体"/>
              <a:ea typeface="华文楷体"/>
              <a:cs typeface="华文楷体"/>
            </a:endParaRPr>
          </a:p>
          <a:p>
            <a:pPr lvl="1">
              <a:buFont typeface="Wingdings" charset="0"/>
              <a:buNone/>
            </a:pPr>
            <a:r>
              <a:rPr lang="en-US" altLang="zh-TW" sz="2800" dirty="0">
                <a:latin typeface="华文楷体"/>
                <a:ea typeface="华文楷体"/>
                <a:cs typeface="华文楷体"/>
              </a:rPr>
              <a:t>   </a:t>
            </a:r>
            <a:r>
              <a:rPr lang="zh-TW" altLang="en-US" sz="2800" dirty="0">
                <a:latin typeface="华文楷体"/>
                <a:ea typeface="华文楷体"/>
                <a:cs typeface="华文楷体"/>
              </a:rPr>
              <a:t>選擇之色系，達到</a:t>
            </a:r>
            <a:r>
              <a:rPr lang="zh-TW" altLang="en-US" sz="2800" dirty="0">
                <a:solidFill>
                  <a:srgbClr val="FF0000"/>
                </a:solidFill>
                <a:latin typeface="华文楷体"/>
                <a:ea typeface="华文楷体"/>
                <a:cs typeface="华文楷体"/>
              </a:rPr>
              <a:t>自然的外觀</a:t>
            </a:r>
            <a:r>
              <a:rPr lang="zh-TW" altLang="en-US" sz="2800" dirty="0">
                <a:latin typeface="华文楷体"/>
                <a:ea typeface="华文楷体"/>
                <a:cs typeface="华文楷体"/>
              </a:rPr>
              <a:t>；</a:t>
            </a:r>
            <a:endParaRPr lang="en-US" altLang="zh-TW" sz="2800" dirty="0">
              <a:latin typeface="华文楷体"/>
              <a:ea typeface="华文楷体"/>
              <a:cs typeface="华文楷体"/>
            </a:endParaRPr>
          </a:p>
          <a:p>
            <a:pPr lvl="1">
              <a:buFont typeface="Wingdings" charset="0"/>
              <a:buNone/>
            </a:pPr>
            <a:r>
              <a:rPr lang="en-US" altLang="zh-TW" sz="2800" dirty="0">
                <a:latin typeface="华文楷体"/>
                <a:ea typeface="华文楷体"/>
                <a:cs typeface="华文楷体"/>
              </a:rPr>
              <a:t>   </a:t>
            </a:r>
            <a:r>
              <a:rPr lang="zh-TW" altLang="en-US" sz="2800" dirty="0">
                <a:latin typeface="华文楷体"/>
                <a:ea typeface="华文楷体"/>
                <a:cs typeface="华文楷体"/>
              </a:rPr>
              <a:t>適用於對美觀苛求的區域，</a:t>
            </a:r>
            <a:endParaRPr lang="en-US" altLang="zh-TW" sz="2800" dirty="0">
              <a:latin typeface="华文楷体"/>
              <a:ea typeface="华文楷体"/>
              <a:cs typeface="华文楷体"/>
            </a:endParaRPr>
          </a:p>
          <a:p>
            <a:pPr lvl="1">
              <a:buFont typeface="Wingdings" charset="0"/>
              <a:buNone/>
            </a:pPr>
            <a:r>
              <a:rPr lang="en-US" altLang="zh-TW" sz="2800" dirty="0">
                <a:latin typeface="华文楷体"/>
                <a:ea typeface="华文楷体"/>
                <a:cs typeface="华文楷体"/>
              </a:rPr>
              <a:t>    </a:t>
            </a:r>
            <a:r>
              <a:rPr lang="zh-TW" altLang="en-US" sz="2800" dirty="0">
                <a:latin typeface="华文楷体"/>
                <a:ea typeface="华文楷体"/>
                <a:cs typeface="华文楷体"/>
              </a:rPr>
              <a:t>如：上顎前牙區</a:t>
            </a:r>
            <a:r>
              <a:rPr lang="zh-TW" altLang="en-US" sz="2800" dirty="0" smtClean="0">
                <a:latin typeface="华文楷体"/>
                <a:ea typeface="华文楷体"/>
                <a:cs typeface="华文楷体"/>
              </a:rPr>
              <a:t>。</a:t>
            </a:r>
            <a:endParaRPr lang="en-US" altLang="zh-TW" sz="2800" dirty="0">
              <a:latin typeface="华文楷体"/>
              <a:ea typeface="华文楷体"/>
              <a:cs typeface="华文楷体"/>
            </a:endParaRPr>
          </a:p>
        </p:txBody>
      </p:sp>
    </p:spTree>
    <p:extLst>
      <p:ext uri="{BB962C8B-B14F-4D97-AF65-F5344CB8AC3E}">
        <p14:creationId xmlns:p14="http://schemas.microsoft.com/office/powerpoint/2010/main" val="2773585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5000"/>
    </mc:Choice>
    <mc:Fallback xmlns="">
      <p:transition xmlns:p14="http://schemas.microsoft.com/office/powerpoint/2010/main" spd="slow" advTm="25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华文楷体"/>
                <a:ea typeface="华文楷体"/>
                <a:cs typeface="华文楷体"/>
              </a:rPr>
              <a:t>臨床實例</a:t>
            </a:r>
            <a:r>
              <a:rPr lang="en-US" altLang="zh-TW" dirty="0">
                <a:latin typeface="华文楷体"/>
                <a:ea typeface="华文楷体"/>
                <a:cs typeface="华文楷体"/>
              </a:rPr>
              <a:t> </a:t>
            </a:r>
          </a:p>
        </p:txBody>
      </p:sp>
      <p:sp>
        <p:nvSpPr>
          <p:cNvPr id="164869" name="Text Box 5"/>
          <p:cNvSpPr txBox="1">
            <a:spLocks noChangeArrowheads="1"/>
          </p:cNvSpPr>
          <p:nvPr/>
        </p:nvSpPr>
        <p:spPr bwMode="auto">
          <a:xfrm>
            <a:off x="6948488" y="1484313"/>
            <a:ext cx="1454150" cy="396875"/>
          </a:xfrm>
          <a:prstGeom prst="rect">
            <a:avLst/>
          </a:prstGeom>
          <a:solidFill>
            <a:srgbClr val="99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2000" b="1"/>
              <a:t>假牙裝戴前</a:t>
            </a:r>
            <a:endParaRPr lang="en-US" altLang="zh-TW" sz="2000" b="1"/>
          </a:p>
        </p:txBody>
      </p:sp>
      <p:pic>
        <p:nvPicPr>
          <p:cNvPr id="3" name="Content Placeholder 2" descr="牙冠修磨前.jpg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75" t="-2414" r="3944"/>
          <a:stretch/>
        </p:blipFill>
        <p:spPr>
          <a:xfrm>
            <a:off x="-92809" y="1881188"/>
            <a:ext cx="9236809" cy="4103945"/>
          </a:xfrm>
        </p:spPr>
      </p:pic>
    </p:spTree>
    <p:extLst>
      <p:ext uri="{BB962C8B-B14F-4D97-AF65-F5344CB8AC3E}">
        <p14:creationId xmlns:p14="http://schemas.microsoft.com/office/powerpoint/2010/main" val="4087078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xmlns:p14="http://schemas.microsoft.com/office/powerpoint/2010/main" spd="slow" advClick="0" advTm="10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3" name="Text Box 5"/>
          <p:cNvSpPr txBox="1">
            <a:spLocks noChangeArrowheads="1"/>
          </p:cNvSpPr>
          <p:nvPr/>
        </p:nvSpPr>
        <p:spPr bwMode="auto">
          <a:xfrm>
            <a:off x="7092950" y="1052513"/>
            <a:ext cx="1454150" cy="396875"/>
          </a:xfrm>
          <a:prstGeom prst="rect">
            <a:avLst/>
          </a:prstGeom>
          <a:solidFill>
            <a:srgbClr val="99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2000" b="1"/>
              <a:t>假牙裝戴後</a:t>
            </a:r>
            <a:endParaRPr lang="en-US" altLang="zh-TW" sz="2000" b="1"/>
          </a:p>
        </p:txBody>
      </p:sp>
      <p:pic>
        <p:nvPicPr>
          <p:cNvPr id="3" name="Content Placeholder 2" descr="正式牙冠.jpg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39" r="2980"/>
          <a:stretch/>
        </p:blipFill>
        <p:spPr>
          <a:xfrm>
            <a:off x="-207074" y="1449388"/>
            <a:ext cx="9511555" cy="4101307"/>
          </a:xfrm>
        </p:spPr>
      </p:pic>
    </p:spTree>
    <p:extLst>
      <p:ext uri="{BB962C8B-B14F-4D97-AF65-F5344CB8AC3E}">
        <p14:creationId xmlns:p14="http://schemas.microsoft.com/office/powerpoint/2010/main" val="545889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xmlns:p14="http://schemas.microsoft.com/office/powerpoint/2010/main" spd="slow" advClick="0" advTm="10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2" name="Rectangle 4"/>
          <p:cNvSpPr>
            <a:spLocks noGrp="1" noChangeArrowheads="1"/>
          </p:cNvSpPr>
          <p:nvPr>
            <p:ph type="title"/>
          </p:nvPr>
        </p:nvSpPr>
        <p:spPr>
          <a:xfrm>
            <a:off x="728329" y="193675"/>
            <a:ext cx="7723187" cy="1219200"/>
          </a:xfrm>
        </p:spPr>
        <p:txBody>
          <a:bodyPr/>
          <a:lstStyle/>
          <a:p>
            <a:r>
              <a:rPr lang="zh-TW" altLang="en-US" dirty="0">
                <a:latin typeface="华文楷体"/>
                <a:ea typeface="华文楷体"/>
                <a:cs typeface="华文楷体"/>
              </a:rPr>
              <a:t>缺牙未修復會有什麼後果？</a:t>
            </a:r>
            <a:endParaRPr lang="en-US" altLang="zh-TW" dirty="0">
              <a:latin typeface="华文楷体"/>
              <a:ea typeface="华文楷体"/>
              <a:cs typeface="华文楷体"/>
            </a:endParaRPr>
          </a:p>
        </p:txBody>
      </p:sp>
      <p:sp>
        <p:nvSpPr>
          <p:cNvPr id="171014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728328" y="4941888"/>
            <a:ext cx="7723188" cy="1295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zh-TW" altLang="en-US" sz="2800" dirty="0">
                <a:latin typeface="华文楷体"/>
                <a:ea typeface="华文楷体"/>
                <a:cs typeface="华文楷体"/>
              </a:rPr>
              <a:t>缺牙過久未修復會造成</a:t>
            </a:r>
            <a:r>
              <a:rPr lang="zh-TW" altLang="en-US" sz="2800" dirty="0">
                <a:solidFill>
                  <a:srgbClr val="FF0000"/>
                </a:solidFill>
                <a:latin typeface="华文楷体"/>
                <a:ea typeface="华文楷体"/>
                <a:cs typeface="华文楷体"/>
              </a:rPr>
              <a:t>牙齒傾倒、過度長出、牙周病、蛀牙、影響咀嚼功能、影響外觀</a:t>
            </a:r>
            <a:r>
              <a:rPr lang="en-US" altLang="zh-TW" sz="2800" dirty="0">
                <a:latin typeface="华文楷体"/>
                <a:ea typeface="华文楷体"/>
                <a:cs typeface="华文楷体"/>
              </a:rPr>
              <a:t>…</a:t>
            </a:r>
            <a:r>
              <a:rPr lang="zh-TW" altLang="en-US" sz="2800" dirty="0">
                <a:latin typeface="华文楷体"/>
                <a:ea typeface="华文楷体"/>
                <a:cs typeface="华文楷体"/>
              </a:rPr>
              <a:t>等問題。</a:t>
            </a:r>
            <a:endParaRPr lang="en-US" altLang="zh-TW" sz="2800" dirty="0">
              <a:latin typeface="华文楷体"/>
              <a:ea typeface="华文楷体"/>
              <a:cs typeface="华文楷体"/>
            </a:endParaRPr>
          </a:p>
        </p:txBody>
      </p:sp>
      <p:pic>
        <p:nvPicPr>
          <p:cNvPr id="171015" name="Picture 7" descr="P2144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039102" y="1412875"/>
            <a:ext cx="4248150" cy="3328988"/>
          </a:xfrm>
          <a:noFill/>
          <a:ln w="28575">
            <a:solidFill>
              <a:srgbClr val="00006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808080">
                      <a:alpha val="74998"/>
                    </a:srgb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92576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15000"/>
    </mc:Choice>
    <mc:Fallback xmlns="">
      <p:transition xmlns:p14="http://schemas.microsoft.com/office/powerpoint/2010/main" advClick="0" advTm="15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>
                <a:latin typeface="华文楷体"/>
                <a:ea typeface="华文楷体"/>
                <a:cs typeface="华文楷体"/>
              </a:rPr>
              <a:t>多顆牙橋</a:t>
            </a:r>
            <a:endParaRPr lang="en-US" altLang="zh-TW" dirty="0">
              <a:latin typeface="华文楷体"/>
              <a:ea typeface="华文楷体"/>
              <a:cs typeface="华文楷体"/>
            </a:endParaRPr>
          </a:p>
        </p:txBody>
      </p:sp>
      <p:sp>
        <p:nvSpPr>
          <p:cNvPr id="1730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609600" indent="-609600"/>
            <a:r>
              <a:rPr lang="zh-TW" altLang="en-US" sz="3200" dirty="0">
                <a:latin typeface="华文楷体"/>
                <a:ea typeface="华文楷体"/>
                <a:cs typeface="华文楷体"/>
              </a:rPr>
              <a:t>傳統牙橋</a:t>
            </a:r>
            <a:endParaRPr lang="en-US" altLang="zh-TW" sz="3200" dirty="0">
              <a:latin typeface="华文楷体"/>
              <a:ea typeface="华文楷体"/>
              <a:cs typeface="华文楷体"/>
            </a:endParaRPr>
          </a:p>
          <a:p>
            <a:pPr marL="609600" indent="-609600"/>
            <a:r>
              <a:rPr lang="zh-TW" altLang="en-US" sz="3200" dirty="0">
                <a:latin typeface="华文楷体"/>
                <a:ea typeface="华文楷体"/>
                <a:cs typeface="华文楷体"/>
              </a:rPr>
              <a:t>馬利蘭牙</a:t>
            </a:r>
            <a:r>
              <a:rPr lang="zh-TW" altLang="en-US" sz="3200" dirty="0" smtClean="0">
                <a:latin typeface="华文楷体"/>
                <a:ea typeface="华文楷体"/>
                <a:cs typeface="华文楷体"/>
              </a:rPr>
              <a:t>橋</a:t>
            </a:r>
            <a:endParaRPr lang="en-US" altLang="zh-TW" sz="3200" dirty="0">
              <a:latin typeface="华文楷体"/>
              <a:ea typeface="华文楷体"/>
              <a:cs typeface="华文楷体"/>
            </a:endParaRPr>
          </a:p>
        </p:txBody>
      </p:sp>
    </p:spTree>
    <p:extLst>
      <p:ext uri="{BB962C8B-B14F-4D97-AF65-F5344CB8AC3E}">
        <p14:creationId xmlns:p14="http://schemas.microsoft.com/office/powerpoint/2010/main" val="3022118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15000"/>
    </mc:Choice>
    <mc:Fallback xmlns="">
      <p:transition xmlns:p14="http://schemas.microsoft.com/office/powerpoint/2010/main" advClick="0" advTm="15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Rectangle 2"/>
          <p:cNvSpPr>
            <a:spLocks noGrp="1" noChangeArrowheads="1"/>
          </p:cNvSpPr>
          <p:nvPr>
            <p:ph type="title"/>
          </p:nvPr>
        </p:nvSpPr>
        <p:spPr>
          <a:xfrm>
            <a:off x="714960" y="228600"/>
            <a:ext cx="7723187" cy="1219200"/>
          </a:xfrm>
        </p:spPr>
        <p:txBody>
          <a:bodyPr/>
          <a:lstStyle/>
          <a:p>
            <a:r>
              <a:rPr lang="zh-TW" altLang="en-US" dirty="0">
                <a:latin typeface="华文楷体"/>
                <a:ea typeface="华文楷体"/>
                <a:cs typeface="华文楷体"/>
              </a:rPr>
              <a:t>傳統牙橋使用時機</a:t>
            </a:r>
            <a:endParaRPr lang="en-US" altLang="zh-TW" dirty="0">
              <a:latin typeface="华文楷体"/>
              <a:ea typeface="华文楷体"/>
              <a:cs typeface="华文楷体"/>
            </a:endParaRPr>
          </a:p>
        </p:txBody>
      </p:sp>
      <p:sp>
        <p:nvSpPr>
          <p:cNvPr id="14745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40644" y="1401763"/>
            <a:ext cx="7723187" cy="2314575"/>
          </a:xfrm>
        </p:spPr>
        <p:txBody>
          <a:bodyPr/>
          <a:lstStyle/>
          <a:p>
            <a:pPr marL="609600" indent="-609600"/>
            <a:r>
              <a:rPr lang="zh-TW" altLang="en-US" sz="2800" dirty="0">
                <a:latin typeface="华文楷体"/>
                <a:ea typeface="华文楷体"/>
                <a:cs typeface="华文楷体"/>
              </a:rPr>
              <a:t>當口內有牙齒缺失時，旁邊的支柱齒數目和條件足以支撐缺牙區，則可以使用傳統牙橋。</a:t>
            </a:r>
            <a:endParaRPr lang="en-US" altLang="zh-TW" sz="2800" dirty="0">
              <a:latin typeface="华文楷体"/>
              <a:ea typeface="华文楷体"/>
              <a:cs typeface="华文楷体"/>
            </a:endParaRPr>
          </a:p>
          <a:p>
            <a:pPr marL="609600" indent="-609600"/>
            <a:endParaRPr lang="en-US" altLang="zh-TW" sz="2800" dirty="0"/>
          </a:p>
          <a:p>
            <a:pPr marL="609600" indent="-609600"/>
            <a:endParaRPr lang="en-US" altLang="zh-TW" sz="2800" dirty="0"/>
          </a:p>
          <a:p>
            <a:pPr marL="609600" indent="-609600"/>
            <a:endParaRPr lang="en-US" altLang="zh-TW" sz="2800" dirty="0"/>
          </a:p>
          <a:p>
            <a:pPr marL="609600" indent="-609600">
              <a:buFont typeface="Wingdings" charset="0"/>
              <a:buNone/>
            </a:pPr>
            <a:endParaRPr lang="en-US" altLang="zh-TW" sz="2800" dirty="0"/>
          </a:p>
        </p:txBody>
      </p:sp>
      <p:pic>
        <p:nvPicPr>
          <p:cNvPr id="147460" name="Picture 4" descr="DSCN0195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54" t="6848" r="13072" b="7051"/>
          <a:stretch>
            <a:fillRect/>
          </a:stretch>
        </p:blipFill>
        <p:spPr>
          <a:xfrm>
            <a:off x="4427538" y="2997200"/>
            <a:ext cx="3887787" cy="2917825"/>
          </a:xfrm>
          <a:noFill/>
          <a:ln w="28575">
            <a:solidFill>
              <a:srgbClr val="00006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80808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147462" name="Text Box 6"/>
          <p:cNvSpPr txBox="1">
            <a:spLocks noChangeArrowheads="1"/>
          </p:cNvSpPr>
          <p:nvPr/>
        </p:nvSpPr>
        <p:spPr bwMode="auto">
          <a:xfrm>
            <a:off x="2484438" y="4868863"/>
            <a:ext cx="946150" cy="39687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2000" b="1"/>
              <a:t>支柱齒</a:t>
            </a:r>
            <a:endParaRPr lang="en-US" altLang="zh-TW" sz="2000" b="1"/>
          </a:p>
        </p:txBody>
      </p:sp>
      <p:sp>
        <p:nvSpPr>
          <p:cNvPr id="147463" name="Line 7"/>
          <p:cNvSpPr>
            <a:spLocks noChangeShapeType="1"/>
          </p:cNvSpPr>
          <p:nvPr/>
        </p:nvSpPr>
        <p:spPr bwMode="auto">
          <a:xfrm flipV="1">
            <a:off x="3348038" y="4581525"/>
            <a:ext cx="3744912" cy="5762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7464" name="Line 8"/>
          <p:cNvSpPr>
            <a:spLocks noChangeShapeType="1"/>
          </p:cNvSpPr>
          <p:nvPr/>
        </p:nvSpPr>
        <p:spPr bwMode="auto">
          <a:xfrm flipV="1">
            <a:off x="3348038" y="4437063"/>
            <a:ext cx="1871662" cy="7207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7465" name="Text Box 9"/>
          <p:cNvSpPr txBox="1">
            <a:spLocks noChangeArrowheads="1"/>
          </p:cNvSpPr>
          <p:nvPr/>
        </p:nvSpPr>
        <p:spPr bwMode="auto">
          <a:xfrm>
            <a:off x="2484438" y="3500438"/>
            <a:ext cx="1200150" cy="39687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2000" b="1"/>
              <a:t>傳統牙橋</a:t>
            </a:r>
            <a:endParaRPr lang="en-US" altLang="zh-TW" sz="2000" b="1"/>
          </a:p>
        </p:txBody>
      </p:sp>
      <p:sp>
        <p:nvSpPr>
          <p:cNvPr id="147467" name="Line 11"/>
          <p:cNvSpPr>
            <a:spLocks noChangeShapeType="1"/>
          </p:cNvSpPr>
          <p:nvPr/>
        </p:nvSpPr>
        <p:spPr bwMode="auto">
          <a:xfrm flipV="1">
            <a:off x="3635375" y="3573463"/>
            <a:ext cx="1728788" cy="1428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430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15000"/>
    </mc:Choice>
    <mc:Fallback xmlns="">
      <p:transition xmlns:p14="http://schemas.microsoft.com/office/powerpoint/2010/main" advClick="0" advTm="15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title"/>
          </p:nvPr>
        </p:nvSpPr>
        <p:spPr>
          <a:xfrm>
            <a:off x="741698" y="228600"/>
            <a:ext cx="7723187" cy="1219200"/>
          </a:xfrm>
        </p:spPr>
        <p:txBody>
          <a:bodyPr/>
          <a:lstStyle/>
          <a:p>
            <a:r>
              <a:rPr lang="zh-TW" altLang="en-US" dirty="0">
                <a:latin typeface="华文楷体"/>
                <a:ea typeface="华文楷体"/>
                <a:cs typeface="华文楷体"/>
              </a:rPr>
              <a:t>傳統牙橋作法</a:t>
            </a:r>
            <a:endParaRPr lang="en-US" altLang="zh-TW" dirty="0">
              <a:latin typeface="华文楷体"/>
              <a:ea typeface="华文楷体"/>
              <a:cs typeface="华文楷体"/>
            </a:endParaRP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20856" y="1279358"/>
            <a:ext cx="7723187" cy="2314575"/>
          </a:xfrm>
        </p:spPr>
        <p:txBody>
          <a:bodyPr/>
          <a:lstStyle/>
          <a:p>
            <a:pPr marL="533400" indent="-533400">
              <a:buFont typeface="Wingdings" charset="0"/>
              <a:buNone/>
            </a:pPr>
            <a:r>
              <a:rPr kumimoji="0" lang="en-US" altLang="zh-TW" dirty="0"/>
              <a:t>1. </a:t>
            </a:r>
            <a:r>
              <a:rPr kumimoji="0" lang="zh-TW" altLang="en-US" sz="2800" dirty="0">
                <a:solidFill>
                  <a:srgbClr val="FF0000"/>
                </a:solidFill>
                <a:latin typeface="华文楷体"/>
                <a:ea typeface="华文楷体"/>
                <a:cs typeface="华文楷体"/>
              </a:rPr>
              <a:t>將</a:t>
            </a:r>
            <a:r>
              <a:rPr lang="zh-TW" altLang="en-US" sz="2800" dirty="0">
                <a:solidFill>
                  <a:srgbClr val="FF0000"/>
                </a:solidFill>
                <a:latin typeface="华文楷体"/>
                <a:ea typeface="华文楷体"/>
                <a:cs typeface="华文楷体"/>
              </a:rPr>
              <a:t>缺牙區旁作為支柱齒的牙齒修整出適當的形狀</a:t>
            </a:r>
            <a:r>
              <a:rPr lang="en-US" altLang="zh-TW" sz="2800" dirty="0">
                <a:latin typeface="华文楷体"/>
                <a:ea typeface="华文楷体"/>
                <a:cs typeface="华文楷体"/>
              </a:rPr>
              <a:t>: </a:t>
            </a:r>
            <a:r>
              <a:rPr lang="zh-TW" altLang="en-US" sz="2800" dirty="0">
                <a:latin typeface="华文楷体"/>
                <a:ea typeface="华文楷体"/>
                <a:cs typeface="华文楷体"/>
              </a:rPr>
              <a:t>平均需修掉</a:t>
            </a:r>
            <a:r>
              <a:rPr lang="en-US" altLang="zh-TW" sz="2800" dirty="0">
                <a:latin typeface="华文楷体"/>
                <a:ea typeface="华文楷体"/>
                <a:cs typeface="华文楷体"/>
              </a:rPr>
              <a:t>1.0-1.5mm</a:t>
            </a:r>
            <a:r>
              <a:rPr lang="zh-TW" altLang="en-US" sz="2800" dirty="0">
                <a:latin typeface="华文楷体"/>
                <a:ea typeface="华文楷体"/>
                <a:cs typeface="华文楷体"/>
              </a:rPr>
              <a:t>的厚度，如此假牙的強度及美觀才能達到。</a:t>
            </a:r>
            <a:endParaRPr lang="en-US" altLang="zh-TW" sz="2800" dirty="0">
              <a:latin typeface="华文楷体"/>
              <a:ea typeface="华文楷体"/>
              <a:cs typeface="华文楷体"/>
            </a:endParaRPr>
          </a:p>
        </p:txBody>
      </p:sp>
      <p:pic>
        <p:nvPicPr>
          <p:cNvPr id="3" name="Content Placeholder 2" descr="牙橋製作前.jpg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506" b="11506"/>
          <a:stretch>
            <a:fillRect/>
          </a:stretch>
        </p:blipFill>
        <p:spPr>
          <a:xfrm>
            <a:off x="100015" y="2629353"/>
            <a:ext cx="6437144" cy="1929159"/>
          </a:xfrm>
        </p:spPr>
      </p:pic>
      <p:pic>
        <p:nvPicPr>
          <p:cNvPr id="4" name="Picture 3" descr="牙橋製作中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4316" y="4527408"/>
            <a:ext cx="4959684" cy="2330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2250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15000"/>
    </mc:Choice>
    <mc:Fallback xmlns="">
      <p:transition xmlns:p14="http://schemas.microsoft.com/office/powerpoint/2010/main" advClick="0" advTm="15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Rectangle 2"/>
          <p:cNvSpPr>
            <a:spLocks noGrp="1" noChangeArrowheads="1"/>
          </p:cNvSpPr>
          <p:nvPr>
            <p:ph type="title"/>
          </p:nvPr>
        </p:nvSpPr>
        <p:spPr>
          <a:xfrm>
            <a:off x="728329" y="228600"/>
            <a:ext cx="7723187" cy="1219200"/>
          </a:xfrm>
        </p:spPr>
        <p:txBody>
          <a:bodyPr/>
          <a:lstStyle/>
          <a:p>
            <a:r>
              <a:rPr lang="zh-TW" altLang="en-US" dirty="0">
                <a:latin typeface="华文楷体"/>
                <a:ea typeface="华文楷体"/>
                <a:cs typeface="华文楷体"/>
              </a:rPr>
              <a:t>傳統牙橋作法</a:t>
            </a:r>
            <a:endParaRPr lang="en-US" altLang="zh-TW" dirty="0">
              <a:latin typeface="华文楷体"/>
              <a:ea typeface="华文楷体"/>
              <a:cs typeface="华文楷体"/>
            </a:endParaRPr>
          </a:p>
        </p:txBody>
      </p:sp>
      <p:sp>
        <p:nvSpPr>
          <p:cNvPr id="17715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728329" y="1582821"/>
            <a:ext cx="7723187" cy="2314575"/>
          </a:xfrm>
        </p:spPr>
        <p:txBody>
          <a:bodyPr/>
          <a:lstStyle/>
          <a:p>
            <a:pPr marL="533400" indent="-533400">
              <a:buFont typeface="Wingdings" charset="0"/>
              <a:buNone/>
            </a:pPr>
            <a:r>
              <a:rPr lang="en-US" altLang="zh-TW" sz="2800" dirty="0">
                <a:latin typeface="华文楷体"/>
                <a:ea typeface="华文楷体"/>
                <a:cs typeface="华文楷体"/>
              </a:rPr>
              <a:t>2.</a:t>
            </a:r>
            <a:r>
              <a:rPr lang="zh-TW" altLang="en-US" sz="2800" dirty="0">
                <a:latin typeface="华文楷体"/>
                <a:ea typeface="华文楷体"/>
                <a:cs typeface="华文楷体"/>
              </a:rPr>
              <a:t>戴上</a:t>
            </a:r>
            <a:r>
              <a:rPr lang="zh-TW" altLang="en-US" sz="2800" dirty="0">
                <a:solidFill>
                  <a:srgbClr val="FF0000"/>
                </a:solidFill>
                <a:latin typeface="华文楷体"/>
                <a:ea typeface="华文楷体"/>
                <a:cs typeface="华文楷体"/>
              </a:rPr>
              <a:t>暫時假牙</a:t>
            </a:r>
            <a:r>
              <a:rPr lang="zh-TW" altLang="en-US" sz="2800" dirty="0">
                <a:latin typeface="华文楷体"/>
                <a:ea typeface="华文楷体"/>
                <a:cs typeface="华文楷体"/>
              </a:rPr>
              <a:t>，讓牙肉成形，並且適應咬合。</a:t>
            </a:r>
            <a:endParaRPr lang="en-US" altLang="zh-TW" sz="2800" dirty="0">
              <a:latin typeface="华文楷体"/>
              <a:ea typeface="华文楷体"/>
              <a:cs typeface="华文楷体"/>
            </a:endParaRPr>
          </a:p>
          <a:p>
            <a:pPr marL="533400" indent="-533400"/>
            <a:endParaRPr lang="en-US" altLang="zh-TW" dirty="0"/>
          </a:p>
        </p:txBody>
      </p:sp>
      <p:pic>
        <p:nvPicPr>
          <p:cNvPr id="3" name="Content Placeholder 2" descr="臨時牙橋.jpg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614" b="19614"/>
          <a:stretch>
            <a:fillRect/>
          </a:stretch>
        </p:blipFill>
        <p:spPr>
          <a:xfrm>
            <a:off x="728329" y="2997701"/>
            <a:ext cx="7723187" cy="2314575"/>
          </a:xfrm>
        </p:spPr>
      </p:pic>
    </p:spTree>
    <p:extLst>
      <p:ext uri="{BB962C8B-B14F-4D97-AF65-F5344CB8AC3E}">
        <p14:creationId xmlns:p14="http://schemas.microsoft.com/office/powerpoint/2010/main" val="3973748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15000"/>
    </mc:Choice>
    <mc:Fallback xmlns="">
      <p:transition xmlns:p14="http://schemas.microsoft.com/office/powerpoint/2010/main" advClick="0" advTm="15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Rectangle 2"/>
          <p:cNvSpPr>
            <a:spLocks noGrp="1" noChangeArrowheads="1"/>
          </p:cNvSpPr>
          <p:nvPr>
            <p:ph type="title"/>
          </p:nvPr>
        </p:nvSpPr>
        <p:spPr>
          <a:xfrm>
            <a:off x="755066" y="228600"/>
            <a:ext cx="7723187" cy="1219200"/>
          </a:xfrm>
        </p:spPr>
        <p:txBody>
          <a:bodyPr/>
          <a:lstStyle/>
          <a:p>
            <a:r>
              <a:rPr lang="zh-TW" altLang="en-US" dirty="0">
                <a:latin typeface="华文楷体"/>
                <a:ea typeface="华文楷体"/>
                <a:cs typeface="华文楷体"/>
              </a:rPr>
              <a:t>傳統牙橋作法</a:t>
            </a:r>
            <a:endParaRPr lang="en-US" altLang="zh-TW" dirty="0">
              <a:latin typeface="华文楷体"/>
              <a:ea typeface="华文楷体"/>
              <a:cs typeface="华文楷体"/>
            </a:endParaRPr>
          </a:p>
        </p:txBody>
      </p:sp>
      <p:sp>
        <p:nvSpPr>
          <p:cNvPr id="17613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61487" y="1600200"/>
            <a:ext cx="7723187" cy="2314575"/>
          </a:xfrm>
        </p:spPr>
        <p:txBody>
          <a:bodyPr>
            <a:normAutofit/>
          </a:bodyPr>
          <a:lstStyle/>
          <a:p>
            <a:pPr>
              <a:buFont typeface="Wingdings" charset="0"/>
              <a:buNone/>
            </a:pPr>
            <a:r>
              <a:rPr lang="en-US" altLang="zh-TW" sz="2800" dirty="0">
                <a:latin typeface="华文楷体"/>
                <a:ea typeface="华文楷体"/>
                <a:cs typeface="华文楷体"/>
              </a:rPr>
              <a:t>3.</a:t>
            </a:r>
            <a:r>
              <a:rPr lang="zh-TW" altLang="en-US" sz="2800" dirty="0">
                <a:latin typeface="华文楷体"/>
                <a:ea typeface="华文楷体"/>
                <a:cs typeface="华文楷体"/>
              </a:rPr>
              <a:t>等一切穩定，</a:t>
            </a:r>
            <a:r>
              <a:rPr lang="zh-TW" altLang="en-US" sz="2800" dirty="0">
                <a:solidFill>
                  <a:srgbClr val="FF0000"/>
                </a:solidFill>
                <a:latin typeface="华文楷体"/>
                <a:ea typeface="华文楷体"/>
                <a:cs typeface="华文楷体"/>
              </a:rPr>
              <a:t>印模型</a:t>
            </a:r>
            <a:r>
              <a:rPr lang="zh-TW" altLang="en-US" sz="2800" dirty="0">
                <a:latin typeface="华文楷体"/>
                <a:ea typeface="华文楷体"/>
                <a:cs typeface="华文楷体"/>
              </a:rPr>
              <a:t>、送往技工室鑄造、燒瓷。</a:t>
            </a:r>
            <a:endParaRPr lang="en-US" altLang="zh-TW" sz="2800" dirty="0">
              <a:latin typeface="华文楷体"/>
              <a:ea typeface="华文楷体"/>
              <a:cs typeface="华文楷体"/>
            </a:endParaRPr>
          </a:p>
        </p:txBody>
      </p:sp>
      <p:pic>
        <p:nvPicPr>
          <p:cNvPr id="3" name="Content Placeholder 2" descr="牙橋印模.jpg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575" b="23575"/>
          <a:stretch>
            <a:fillRect/>
          </a:stretch>
        </p:blipFill>
        <p:spPr>
          <a:xfrm flipH="1">
            <a:off x="755066" y="2757487"/>
            <a:ext cx="7723187" cy="2314575"/>
          </a:xfrm>
        </p:spPr>
      </p:pic>
    </p:spTree>
    <p:extLst>
      <p:ext uri="{BB962C8B-B14F-4D97-AF65-F5344CB8AC3E}">
        <p14:creationId xmlns:p14="http://schemas.microsoft.com/office/powerpoint/2010/main" val="2131177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15000"/>
    </mc:Choice>
    <mc:Fallback xmlns="">
      <p:transition xmlns:p14="http://schemas.microsoft.com/office/powerpoint/2010/main" advClick="0" advTm="15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Rectangle 2"/>
          <p:cNvSpPr>
            <a:spLocks noGrp="1" noChangeArrowheads="1"/>
          </p:cNvSpPr>
          <p:nvPr>
            <p:ph type="title"/>
          </p:nvPr>
        </p:nvSpPr>
        <p:spPr>
          <a:xfrm>
            <a:off x="714960" y="228600"/>
            <a:ext cx="7723187" cy="1219200"/>
          </a:xfrm>
        </p:spPr>
        <p:txBody>
          <a:bodyPr/>
          <a:lstStyle/>
          <a:p>
            <a:r>
              <a:rPr lang="zh-TW" altLang="en-US" dirty="0">
                <a:latin typeface="华文楷体"/>
                <a:ea typeface="华文楷体"/>
                <a:cs typeface="华文楷体"/>
              </a:rPr>
              <a:t>傳統牙橋作法</a:t>
            </a:r>
            <a:endParaRPr lang="en-US" altLang="zh-TW" dirty="0">
              <a:latin typeface="华文楷体"/>
              <a:ea typeface="华文楷体"/>
              <a:cs typeface="华文楷体"/>
            </a:endParaRPr>
          </a:p>
        </p:txBody>
      </p:sp>
      <p:sp>
        <p:nvSpPr>
          <p:cNvPr id="18329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714960" y="1600200"/>
            <a:ext cx="7723187" cy="2314575"/>
          </a:xfrm>
        </p:spPr>
        <p:txBody>
          <a:bodyPr/>
          <a:lstStyle/>
          <a:p>
            <a:pPr>
              <a:buFont typeface="Wingdings" charset="0"/>
              <a:buNone/>
            </a:pPr>
            <a:r>
              <a:rPr lang="en-US" altLang="zh-TW" sz="2800" dirty="0">
                <a:latin typeface="华文楷体"/>
                <a:ea typeface="华文楷体"/>
                <a:cs typeface="华文楷体"/>
              </a:rPr>
              <a:t>4.</a:t>
            </a:r>
            <a:r>
              <a:rPr lang="zh-TW" altLang="en-US" sz="2800" dirty="0">
                <a:latin typeface="华文楷体"/>
                <a:ea typeface="华文楷体"/>
                <a:cs typeface="华文楷体"/>
              </a:rPr>
              <a:t>完成後</a:t>
            </a:r>
            <a:r>
              <a:rPr lang="zh-TW" altLang="en-US" sz="2800" dirty="0">
                <a:solidFill>
                  <a:srgbClr val="FF0000"/>
                </a:solidFill>
                <a:latin typeface="华文楷体"/>
                <a:ea typeface="华文楷体"/>
                <a:cs typeface="华文楷体"/>
              </a:rPr>
              <a:t>試戴</a:t>
            </a:r>
            <a:r>
              <a:rPr lang="zh-TW" altLang="en-US" sz="2800" dirty="0">
                <a:latin typeface="华文楷体"/>
                <a:ea typeface="华文楷体"/>
                <a:cs typeface="华文楷体"/>
              </a:rPr>
              <a:t>，調整咬合、美觀。</a:t>
            </a:r>
            <a:endParaRPr lang="en-US" altLang="zh-TW" sz="2800" dirty="0">
              <a:latin typeface="华文楷体"/>
              <a:ea typeface="华文楷体"/>
              <a:cs typeface="华文楷体"/>
            </a:endParaRPr>
          </a:p>
          <a:p>
            <a:pPr>
              <a:buFont typeface="Wingdings" charset="0"/>
              <a:buNone/>
            </a:pPr>
            <a:r>
              <a:rPr lang="en-US" altLang="zh-TW" sz="2800" dirty="0">
                <a:latin typeface="华文楷体"/>
                <a:ea typeface="华文楷体"/>
                <a:cs typeface="华文楷体"/>
              </a:rPr>
              <a:t>5.</a:t>
            </a:r>
            <a:r>
              <a:rPr lang="zh-TW" altLang="en-US" sz="2800" dirty="0">
                <a:latin typeface="华文楷体"/>
                <a:ea typeface="华文楷体"/>
                <a:cs typeface="华文楷体"/>
              </a:rPr>
              <a:t>最後</a:t>
            </a:r>
            <a:r>
              <a:rPr lang="zh-TW" altLang="en-US" sz="2800" dirty="0">
                <a:solidFill>
                  <a:srgbClr val="FF0000"/>
                </a:solidFill>
                <a:latin typeface="华文楷体"/>
                <a:ea typeface="华文楷体"/>
                <a:cs typeface="华文楷体"/>
              </a:rPr>
              <a:t>黏著</a:t>
            </a:r>
            <a:r>
              <a:rPr lang="zh-TW" altLang="en-US" sz="2800" dirty="0">
                <a:latin typeface="华文楷体"/>
                <a:ea typeface="华文楷体"/>
                <a:cs typeface="华文楷体"/>
              </a:rPr>
              <a:t>、完成。</a:t>
            </a:r>
            <a:endParaRPr lang="en-US" altLang="zh-TW" sz="2800" dirty="0">
              <a:latin typeface="华文楷体"/>
              <a:ea typeface="华文楷体"/>
              <a:cs typeface="华文楷体"/>
            </a:endParaRPr>
          </a:p>
          <a:p>
            <a:endParaRPr lang="en-US" altLang="zh-TW" dirty="0"/>
          </a:p>
          <a:p>
            <a:endParaRPr lang="en-US" altLang="zh-TW" dirty="0"/>
          </a:p>
        </p:txBody>
      </p:sp>
      <p:pic>
        <p:nvPicPr>
          <p:cNvPr id="3" name="Content Placeholder 2" descr="牙橋製作完成.jpg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18" b="15718"/>
          <a:stretch>
            <a:fillRect/>
          </a:stretch>
        </p:blipFill>
        <p:spPr>
          <a:xfrm>
            <a:off x="714960" y="3118017"/>
            <a:ext cx="7723187" cy="2314575"/>
          </a:xfrm>
        </p:spPr>
      </p:pic>
    </p:spTree>
    <p:extLst>
      <p:ext uri="{BB962C8B-B14F-4D97-AF65-F5344CB8AC3E}">
        <p14:creationId xmlns:p14="http://schemas.microsoft.com/office/powerpoint/2010/main" val="3019548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15000"/>
    </mc:Choice>
    <mc:Fallback xmlns="">
      <p:transition xmlns:p14="http://schemas.microsoft.com/office/powerpoint/2010/main" advClick="0" advTm="15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z="4000" dirty="0">
                <a:latin typeface="华文楷体"/>
                <a:ea typeface="华文楷体"/>
                <a:cs typeface="华文楷体"/>
              </a:rPr>
              <a:t>傳統牙橋優點</a:t>
            </a:r>
            <a:r>
              <a:rPr lang="en-US" altLang="zh-TW" sz="4000" dirty="0">
                <a:latin typeface="华文楷体"/>
                <a:ea typeface="华文楷体"/>
                <a:cs typeface="华文楷体"/>
              </a:rPr>
              <a:t>      </a:t>
            </a:r>
            <a:r>
              <a:rPr lang="zh-TW" altLang="en-US" sz="4000" dirty="0">
                <a:latin typeface="华文楷体"/>
                <a:ea typeface="华文楷体"/>
                <a:cs typeface="华文楷体"/>
              </a:rPr>
              <a:t>傳統牙橋缺點</a:t>
            </a:r>
            <a:r>
              <a:rPr lang="en-US" altLang="zh-TW" dirty="0">
                <a:latin typeface="华文楷体"/>
                <a:ea typeface="华文楷体"/>
                <a:cs typeface="华文楷体"/>
              </a:rPr>
              <a:t> </a:t>
            </a:r>
          </a:p>
        </p:txBody>
      </p:sp>
      <p:sp>
        <p:nvSpPr>
          <p:cNvPr id="187396" name="Rectangle 4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zh-TW" altLang="en-US" sz="3200" dirty="0">
                <a:latin typeface="华文楷体"/>
                <a:ea typeface="华文楷体"/>
                <a:cs typeface="华文楷体"/>
              </a:rPr>
              <a:t>花費較少</a:t>
            </a:r>
            <a:endParaRPr lang="en-US" altLang="zh-TW" sz="3200" dirty="0">
              <a:latin typeface="华文楷体"/>
              <a:ea typeface="华文楷体"/>
              <a:cs typeface="华文楷体"/>
            </a:endParaRPr>
          </a:p>
          <a:p>
            <a:r>
              <a:rPr lang="zh-TW" altLang="en-US" sz="3200" dirty="0">
                <a:latin typeface="华文楷体"/>
                <a:ea typeface="华文楷体"/>
                <a:cs typeface="华文楷体"/>
              </a:rPr>
              <a:t>時間較短</a:t>
            </a:r>
            <a:endParaRPr lang="en-US" altLang="zh-TW" sz="3200" dirty="0">
              <a:latin typeface="华文楷体"/>
              <a:ea typeface="华文楷体"/>
              <a:cs typeface="华文楷体"/>
            </a:endParaRPr>
          </a:p>
          <a:p>
            <a:r>
              <a:rPr lang="zh-TW" altLang="en-US" sz="3200" dirty="0">
                <a:solidFill>
                  <a:srgbClr val="FF0000"/>
                </a:solidFill>
                <a:latin typeface="华文楷体"/>
                <a:ea typeface="华文楷体"/>
                <a:cs typeface="华文楷体"/>
              </a:rPr>
              <a:t>無須手術</a:t>
            </a:r>
            <a:endParaRPr lang="en-US" altLang="zh-TW" sz="3200" dirty="0">
              <a:solidFill>
                <a:srgbClr val="FF0000"/>
              </a:solidFill>
              <a:latin typeface="华文楷体"/>
              <a:ea typeface="华文楷体"/>
              <a:cs typeface="华文楷体"/>
            </a:endParaRPr>
          </a:p>
        </p:txBody>
      </p:sp>
      <p:sp>
        <p:nvSpPr>
          <p:cNvPr id="187397" name="Rectangle 5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zh-TW" altLang="en-US" sz="3200" dirty="0">
                <a:latin typeface="华文楷体"/>
                <a:ea typeface="华文楷体"/>
                <a:cs typeface="华文楷体"/>
              </a:rPr>
              <a:t>要</a:t>
            </a:r>
            <a:r>
              <a:rPr lang="zh-TW" altLang="en-US" sz="3200" dirty="0">
                <a:solidFill>
                  <a:srgbClr val="FF0000"/>
                </a:solidFill>
                <a:latin typeface="华文楷体"/>
                <a:ea typeface="华文楷体"/>
                <a:cs typeface="华文楷体"/>
              </a:rPr>
              <a:t>犧牲鄰牙齒質</a:t>
            </a:r>
            <a:endParaRPr lang="en-US" altLang="zh-TW" sz="3200" dirty="0">
              <a:solidFill>
                <a:srgbClr val="FF0000"/>
              </a:solidFill>
              <a:latin typeface="华文楷体"/>
              <a:ea typeface="华文楷体"/>
              <a:cs typeface="华文楷体"/>
            </a:endParaRPr>
          </a:p>
          <a:p>
            <a:r>
              <a:rPr lang="zh-TW" altLang="en-US" sz="3200" dirty="0">
                <a:latin typeface="华文楷体"/>
                <a:ea typeface="华文楷体"/>
                <a:cs typeface="华文楷体"/>
              </a:rPr>
              <a:t>缺牙區的牙脊牙肉會吸收內陷不美觀</a:t>
            </a:r>
            <a:endParaRPr lang="en-US" altLang="zh-TW" sz="3200" dirty="0">
              <a:latin typeface="华文楷体"/>
              <a:ea typeface="华文楷体"/>
              <a:cs typeface="华文楷体"/>
            </a:endParaRPr>
          </a:p>
          <a:p>
            <a:r>
              <a:rPr lang="zh-TW" altLang="en-US" sz="3200" dirty="0">
                <a:latin typeface="华文楷体"/>
                <a:ea typeface="华文楷体"/>
                <a:cs typeface="华文楷体"/>
              </a:rPr>
              <a:t>對於</a:t>
            </a:r>
            <a:r>
              <a:rPr lang="zh-TW" altLang="en-US" sz="3200" dirty="0">
                <a:solidFill>
                  <a:srgbClr val="FF0000"/>
                </a:solidFill>
                <a:latin typeface="华文楷体"/>
                <a:ea typeface="华文楷体"/>
                <a:cs typeface="华文楷体"/>
              </a:rPr>
              <a:t>缺牙較多的狀況不適宜</a:t>
            </a:r>
            <a:endParaRPr lang="en-US" altLang="zh-TW" sz="3200" dirty="0">
              <a:solidFill>
                <a:srgbClr val="FF0000"/>
              </a:solidFill>
              <a:latin typeface="华文楷体"/>
              <a:ea typeface="华文楷体"/>
              <a:cs typeface="华文楷体"/>
            </a:endParaRPr>
          </a:p>
          <a:p>
            <a:r>
              <a:rPr lang="zh-TW" altLang="en-US" sz="3200" dirty="0">
                <a:latin typeface="华文楷体"/>
                <a:ea typeface="华文楷体"/>
                <a:cs typeface="华文楷体"/>
              </a:rPr>
              <a:t>不易清潔</a:t>
            </a:r>
            <a:endParaRPr lang="en-US" altLang="zh-TW" sz="3200" dirty="0">
              <a:latin typeface="华文楷体"/>
              <a:ea typeface="华文楷体"/>
              <a:cs typeface="华文楷体"/>
            </a:endParaRPr>
          </a:p>
          <a:p>
            <a:endParaRPr lang="en-US" altLang="zh-TW" sz="3200" dirty="0"/>
          </a:p>
        </p:txBody>
      </p:sp>
    </p:spTree>
    <p:extLst>
      <p:ext uri="{BB962C8B-B14F-4D97-AF65-F5344CB8AC3E}">
        <p14:creationId xmlns:p14="http://schemas.microsoft.com/office/powerpoint/2010/main" val="3681346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25000"/>
    </mc:Choice>
    <mc:Fallback xmlns="">
      <p:transition xmlns:p14="http://schemas.microsoft.com/office/powerpoint/2010/main" advClick="0" advTm="25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华文楷体"/>
                <a:ea typeface="华文楷体"/>
                <a:cs typeface="华文楷体"/>
              </a:rPr>
              <a:t>臨床實例</a:t>
            </a:r>
            <a:r>
              <a:rPr lang="en-US" altLang="zh-TW" dirty="0">
                <a:latin typeface="华文楷体"/>
                <a:ea typeface="华文楷体"/>
                <a:cs typeface="华文楷体"/>
              </a:rPr>
              <a:t>  </a:t>
            </a:r>
          </a:p>
        </p:txBody>
      </p:sp>
      <p:sp>
        <p:nvSpPr>
          <p:cNvPr id="158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8725" name="Text Box 5"/>
          <p:cNvSpPr txBox="1">
            <a:spLocks noChangeArrowheads="1"/>
          </p:cNvSpPr>
          <p:nvPr/>
        </p:nvSpPr>
        <p:spPr bwMode="auto">
          <a:xfrm>
            <a:off x="7380288" y="2060575"/>
            <a:ext cx="1454150" cy="396875"/>
          </a:xfrm>
          <a:prstGeom prst="rect">
            <a:avLst/>
          </a:prstGeom>
          <a:solidFill>
            <a:srgbClr val="99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2000" b="1"/>
              <a:t>假牙裝戴前</a:t>
            </a:r>
            <a:endParaRPr lang="en-US" altLang="zh-TW" sz="2000" b="1"/>
          </a:p>
        </p:txBody>
      </p:sp>
      <p:pic>
        <p:nvPicPr>
          <p:cNvPr id="2" name="Picture 1" descr="牙橋製作前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457450"/>
            <a:ext cx="9144000" cy="3559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3206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10000"/>
    </mc:Choice>
    <mc:Fallback xmlns="">
      <p:transition xmlns:p14="http://schemas.microsoft.com/office/powerpoint/2010/main" advClick="0" advTm="10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0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0773" name="Text Box 5"/>
          <p:cNvSpPr txBox="1">
            <a:spLocks noChangeArrowheads="1"/>
          </p:cNvSpPr>
          <p:nvPr/>
        </p:nvSpPr>
        <p:spPr bwMode="auto">
          <a:xfrm>
            <a:off x="6496050" y="571500"/>
            <a:ext cx="184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160774" name="Text Box 6"/>
          <p:cNvSpPr txBox="1">
            <a:spLocks noChangeArrowheads="1"/>
          </p:cNvSpPr>
          <p:nvPr/>
        </p:nvSpPr>
        <p:spPr bwMode="auto">
          <a:xfrm>
            <a:off x="7019925" y="1052513"/>
            <a:ext cx="1454150" cy="396875"/>
          </a:xfrm>
          <a:prstGeom prst="rect">
            <a:avLst/>
          </a:prstGeom>
          <a:solidFill>
            <a:srgbClr val="99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2000" b="1"/>
              <a:t>假牙裝戴後</a:t>
            </a:r>
            <a:endParaRPr lang="en-US" altLang="zh-TW" sz="2000" b="1"/>
          </a:p>
        </p:txBody>
      </p:sp>
      <p:pic>
        <p:nvPicPr>
          <p:cNvPr id="2" name="Picture 1" descr="牙橋製作完成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22400"/>
            <a:ext cx="9144000" cy="3996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9982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10000"/>
    </mc:Choice>
    <mc:Fallback xmlns="">
      <p:transition xmlns:p14="http://schemas.microsoft.com/office/powerpoint/2010/main" advClick="0" advTm="10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华文楷体"/>
                <a:ea typeface="华文楷体"/>
                <a:cs typeface="华文楷体"/>
              </a:rPr>
              <a:t>馬利蘭牙橋使用時機</a:t>
            </a:r>
            <a:endParaRPr lang="en-US" altLang="zh-TW" dirty="0">
              <a:latin typeface="华文楷体"/>
              <a:ea typeface="华文楷体"/>
              <a:cs typeface="华文楷体"/>
            </a:endParaRPr>
          </a:p>
        </p:txBody>
      </p:sp>
      <p:sp>
        <p:nvSpPr>
          <p:cNvPr id="147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>
              <a:lnSpc>
                <a:spcPct val="120000"/>
              </a:lnSpc>
            </a:pPr>
            <a:r>
              <a:rPr lang="zh-TW" altLang="en-US" sz="3200" dirty="0">
                <a:latin typeface="华文楷体"/>
                <a:ea typeface="华文楷体"/>
                <a:cs typeface="华文楷体"/>
              </a:rPr>
              <a:t>單顆缺牙，且缺牙區相鄰的支台齒條件良好，無蛀牙或牙周病。</a:t>
            </a:r>
            <a:endParaRPr lang="en-US" altLang="zh-TW" sz="3200" dirty="0">
              <a:latin typeface="华文楷体"/>
              <a:ea typeface="华文楷体"/>
              <a:cs typeface="华文楷体"/>
            </a:endParaRPr>
          </a:p>
          <a:p>
            <a:pPr marL="609600" indent="-609600">
              <a:lnSpc>
                <a:spcPct val="120000"/>
              </a:lnSpc>
              <a:buFont typeface="Wingdings" charset="0"/>
              <a:buNone/>
            </a:pPr>
            <a:endParaRPr lang="en-US" altLang="zh-TW" dirty="0"/>
          </a:p>
          <a:p>
            <a:pPr marL="990600" lvl="1" indent="-533400">
              <a:lnSpc>
                <a:spcPct val="120000"/>
              </a:lnSpc>
            </a:pPr>
            <a:endParaRPr lang="en-US" altLang="zh-TW" dirty="0"/>
          </a:p>
          <a:p>
            <a:pPr marL="609600" indent="-609600">
              <a:lnSpc>
                <a:spcPct val="120000"/>
              </a:lnSpc>
            </a:pPr>
            <a:endParaRPr lang="en-US" altLang="zh-TW" dirty="0"/>
          </a:p>
          <a:p>
            <a:pPr marL="609600" indent="-609600">
              <a:lnSpc>
                <a:spcPct val="120000"/>
              </a:lnSpc>
              <a:buFont typeface="Wingdings" charset="0"/>
              <a:buNone/>
            </a:pPr>
            <a:endParaRPr lang="en-US" altLang="zh-TW" dirty="0"/>
          </a:p>
        </p:txBody>
      </p:sp>
      <p:pic>
        <p:nvPicPr>
          <p:cNvPr id="147464" name="Picture 8" descr="ENDO0644---修改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27313" y="3284538"/>
            <a:ext cx="4105275" cy="2509837"/>
          </a:xfrm>
          <a:noFill/>
          <a:ln w="28575">
            <a:solidFill>
              <a:srgbClr val="00006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808080">
                      <a:alpha val="74998"/>
                    </a:srgb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35797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5000"/>
    </mc:Choice>
    <mc:Fallback xmlns="">
      <p:transition xmlns:p14="http://schemas.microsoft.com/office/powerpoint/2010/main" advTm="15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8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华文楷体"/>
                <a:ea typeface="华文楷体"/>
                <a:cs typeface="华文楷体"/>
              </a:rPr>
              <a:t>馬利蘭牙橋</a:t>
            </a:r>
            <a:endParaRPr lang="en-US" altLang="zh-TW" dirty="0">
              <a:latin typeface="华文楷体"/>
              <a:ea typeface="华文楷体"/>
              <a:cs typeface="华文楷体"/>
            </a:endParaRPr>
          </a:p>
        </p:txBody>
      </p:sp>
      <p:sp>
        <p:nvSpPr>
          <p:cNvPr id="178179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>
              <a:lnSpc>
                <a:spcPct val="120000"/>
              </a:lnSpc>
            </a:pPr>
            <a:r>
              <a:rPr lang="zh-TW" altLang="en-US" sz="3200" dirty="0" smtClean="0">
                <a:latin typeface="华文楷体"/>
                <a:ea typeface="华文楷体"/>
                <a:cs typeface="华文楷体"/>
              </a:rPr>
              <a:t>優點：</a:t>
            </a:r>
            <a:endParaRPr lang="en-US" altLang="zh-TW" sz="3200" dirty="0" smtClean="0">
              <a:latin typeface="华文楷体"/>
              <a:ea typeface="华文楷体"/>
              <a:cs typeface="华文楷体"/>
            </a:endParaRPr>
          </a:p>
          <a:p>
            <a:pPr lvl="1">
              <a:lnSpc>
                <a:spcPct val="120000"/>
              </a:lnSpc>
            </a:pPr>
            <a:r>
              <a:rPr lang="zh-TW" altLang="en-US" sz="2800" dirty="0" smtClean="0">
                <a:latin typeface="华文楷体"/>
                <a:ea typeface="华文楷体"/>
                <a:cs typeface="华文楷体"/>
              </a:rPr>
              <a:t>牙齒</a:t>
            </a:r>
            <a:r>
              <a:rPr lang="zh-TW" altLang="en-US" sz="2800" dirty="0" smtClean="0">
                <a:solidFill>
                  <a:srgbClr val="FF3300"/>
                </a:solidFill>
                <a:latin typeface="华文楷体"/>
                <a:ea typeface="华文楷体"/>
                <a:cs typeface="华文楷体"/>
              </a:rPr>
              <a:t>修的量很少</a:t>
            </a:r>
            <a:r>
              <a:rPr lang="zh-TW" altLang="en-US" sz="2800" dirty="0" smtClean="0">
                <a:latin typeface="华文楷体"/>
                <a:ea typeface="华文楷体"/>
                <a:cs typeface="华文楷体"/>
              </a:rPr>
              <a:t>，</a:t>
            </a:r>
            <a:endParaRPr lang="en-US" altLang="zh-TW" sz="2800" dirty="0" smtClean="0">
              <a:latin typeface="华文楷体"/>
              <a:ea typeface="华文楷体"/>
              <a:cs typeface="华文楷体"/>
            </a:endParaRPr>
          </a:p>
          <a:p>
            <a:pPr lvl="1">
              <a:lnSpc>
                <a:spcPct val="120000"/>
              </a:lnSpc>
              <a:buFont typeface="Wingdings" charset="0"/>
              <a:buNone/>
            </a:pPr>
            <a:r>
              <a:rPr lang="en-US" altLang="zh-TW" sz="2800" dirty="0" smtClean="0">
                <a:latin typeface="华文楷体"/>
                <a:ea typeface="华文楷体"/>
                <a:cs typeface="华文楷体"/>
              </a:rPr>
              <a:t>     </a:t>
            </a:r>
            <a:r>
              <a:rPr lang="zh-TW" altLang="en-US" sz="2800" dirty="0" smtClean="0">
                <a:latin typeface="华文楷体"/>
                <a:ea typeface="华文楷体"/>
                <a:cs typeface="华文楷体"/>
              </a:rPr>
              <a:t>不用整顆修。</a:t>
            </a:r>
            <a:endParaRPr lang="en-US" altLang="zh-TW" sz="2800" dirty="0" smtClean="0">
              <a:latin typeface="华文楷体"/>
              <a:ea typeface="华文楷体"/>
              <a:cs typeface="华文楷体"/>
            </a:endParaRPr>
          </a:p>
          <a:p>
            <a:pPr lvl="1">
              <a:lnSpc>
                <a:spcPct val="120000"/>
              </a:lnSpc>
            </a:pPr>
            <a:r>
              <a:rPr lang="zh-TW" altLang="en-US" sz="2800" dirty="0" smtClean="0">
                <a:latin typeface="华文楷体"/>
                <a:ea typeface="华文楷体"/>
                <a:cs typeface="华文楷体"/>
              </a:rPr>
              <a:t>不需上麻藥</a:t>
            </a:r>
            <a:endParaRPr lang="en-US" altLang="zh-TW" sz="2800" dirty="0">
              <a:latin typeface="华文楷体"/>
              <a:ea typeface="华文楷体"/>
              <a:cs typeface="华文楷体"/>
            </a:endParaRPr>
          </a:p>
        </p:txBody>
      </p:sp>
      <p:sp>
        <p:nvSpPr>
          <p:cNvPr id="178181" name="Rectangle 5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>
              <a:lnSpc>
                <a:spcPct val="120000"/>
              </a:lnSpc>
            </a:pPr>
            <a:r>
              <a:rPr lang="zh-TW" altLang="en-US" sz="3200" dirty="0">
                <a:solidFill>
                  <a:srgbClr val="000000"/>
                </a:solidFill>
                <a:latin typeface="华文楷体"/>
                <a:ea typeface="华文楷体"/>
                <a:cs typeface="华文楷体"/>
              </a:rPr>
              <a:t>缺點：</a:t>
            </a:r>
            <a:endParaRPr lang="en-US" altLang="zh-TW" sz="3200" dirty="0">
              <a:solidFill>
                <a:srgbClr val="000000"/>
              </a:solidFill>
              <a:latin typeface="华文楷体"/>
              <a:ea typeface="华文楷体"/>
              <a:cs typeface="华文楷体"/>
            </a:endParaRPr>
          </a:p>
          <a:p>
            <a:pPr lvl="1">
              <a:lnSpc>
                <a:spcPct val="120000"/>
              </a:lnSpc>
            </a:pPr>
            <a:r>
              <a:rPr kumimoji="0" lang="zh-TW" altLang="en-US" sz="2800" dirty="0">
                <a:solidFill>
                  <a:srgbClr val="000000"/>
                </a:solidFill>
                <a:latin typeface="华文楷体"/>
                <a:ea typeface="华文楷体"/>
                <a:cs typeface="华文楷体"/>
              </a:rPr>
              <a:t>較不易清潔。</a:t>
            </a:r>
            <a:endParaRPr kumimoji="0" lang="en-US" altLang="zh-TW" sz="2800" dirty="0">
              <a:solidFill>
                <a:srgbClr val="000000"/>
              </a:solidFill>
              <a:latin typeface="华文楷体"/>
              <a:ea typeface="华文楷体"/>
              <a:cs typeface="华文楷体"/>
            </a:endParaRPr>
          </a:p>
          <a:p>
            <a:pPr lvl="1">
              <a:lnSpc>
                <a:spcPct val="120000"/>
              </a:lnSpc>
            </a:pPr>
            <a:r>
              <a:rPr kumimoji="0" lang="zh-TW" altLang="en-US" sz="2800" dirty="0">
                <a:solidFill>
                  <a:srgbClr val="000000"/>
                </a:solidFill>
                <a:latin typeface="华文楷体"/>
                <a:ea typeface="华文楷体"/>
                <a:cs typeface="华文楷体"/>
              </a:rPr>
              <a:t>固持力較弱。</a:t>
            </a:r>
            <a:endParaRPr lang="en-US" altLang="zh-TW" sz="2800" dirty="0">
              <a:solidFill>
                <a:srgbClr val="000000"/>
              </a:solidFill>
              <a:latin typeface="华文楷体"/>
              <a:ea typeface="华文楷体"/>
              <a:cs typeface="华文楷体"/>
            </a:endParaRPr>
          </a:p>
          <a:p>
            <a:pPr lvl="1">
              <a:lnSpc>
                <a:spcPct val="120000"/>
              </a:lnSpc>
            </a:pPr>
            <a:endParaRPr lang="en-US" altLang="zh-TW" sz="2800" dirty="0"/>
          </a:p>
          <a:p>
            <a:endParaRPr lang="en-US" altLang="zh-TW" dirty="0"/>
          </a:p>
        </p:txBody>
      </p:sp>
      <p:pic>
        <p:nvPicPr>
          <p:cNvPr id="178182" name="Picture 6" descr="ENDO064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2275" y="4508500"/>
            <a:ext cx="2592388" cy="1584325"/>
          </a:xfrm>
          <a:prstGeom prst="rect">
            <a:avLst/>
          </a:prstGeom>
          <a:noFill/>
          <a:ln w="28575">
            <a:solidFill>
              <a:srgbClr val="00006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8183" name="Picture 7" descr="DSCN012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625" y="4149725"/>
            <a:ext cx="2592388" cy="1943100"/>
          </a:xfrm>
          <a:prstGeom prst="rect">
            <a:avLst/>
          </a:prstGeom>
          <a:noFill/>
          <a:ln w="28575">
            <a:solidFill>
              <a:srgbClr val="00006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26222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5000"/>
    </mc:Choice>
    <mc:Fallback xmlns="">
      <p:transition xmlns:p14="http://schemas.microsoft.com/office/powerpoint/2010/main" advTm="15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title"/>
          </p:nvPr>
        </p:nvSpPr>
        <p:spPr>
          <a:xfrm>
            <a:off x="728329" y="228600"/>
            <a:ext cx="7723187" cy="1219200"/>
          </a:xfrm>
        </p:spPr>
        <p:txBody>
          <a:bodyPr/>
          <a:lstStyle/>
          <a:p>
            <a:r>
              <a:rPr lang="zh-TW" altLang="en-US" dirty="0">
                <a:latin typeface="华文楷体"/>
                <a:ea typeface="华文楷体"/>
                <a:cs typeface="华文楷体"/>
              </a:rPr>
              <a:t>馬利蘭牙橋作法</a:t>
            </a:r>
            <a:endParaRPr lang="en-US" altLang="zh-TW" dirty="0">
              <a:latin typeface="华文楷体"/>
              <a:ea typeface="华文楷体"/>
              <a:cs typeface="华文楷体"/>
            </a:endParaRP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728329" y="1600200"/>
            <a:ext cx="3784600" cy="4781550"/>
          </a:xfrm>
        </p:spPr>
        <p:txBody>
          <a:bodyPr>
            <a:normAutofit/>
          </a:bodyPr>
          <a:lstStyle/>
          <a:p>
            <a:pPr>
              <a:lnSpc>
                <a:spcPct val="130000"/>
              </a:lnSpc>
              <a:buFont typeface="Wingdings" charset="0"/>
              <a:buNone/>
            </a:pPr>
            <a:r>
              <a:rPr lang="en-US" altLang="zh-TW" sz="3200" dirty="0">
                <a:latin typeface="华文楷体"/>
                <a:ea typeface="华文楷体"/>
                <a:cs typeface="华文楷体"/>
              </a:rPr>
              <a:t>1. </a:t>
            </a:r>
            <a:r>
              <a:rPr lang="zh-TW" altLang="en-US" sz="3200" dirty="0">
                <a:latin typeface="华文楷体"/>
                <a:ea typeface="华文楷体"/>
                <a:cs typeface="华文楷体"/>
              </a:rPr>
              <a:t>將缺牙區旁的牙齒做選擇性修整，約</a:t>
            </a:r>
            <a:r>
              <a:rPr lang="en-US" altLang="zh-TW" sz="3200" dirty="0">
                <a:latin typeface="华文楷体"/>
                <a:ea typeface="华文楷体"/>
                <a:cs typeface="华文楷体"/>
              </a:rPr>
              <a:t>0.5mm</a:t>
            </a:r>
            <a:r>
              <a:rPr lang="zh-TW" altLang="en-US" sz="3200" dirty="0">
                <a:latin typeface="华文楷体"/>
                <a:ea typeface="华文楷体"/>
                <a:cs typeface="华文楷体"/>
              </a:rPr>
              <a:t>。</a:t>
            </a:r>
            <a:endParaRPr lang="en-US" altLang="zh-TW" sz="3200" dirty="0">
              <a:latin typeface="华文楷体"/>
              <a:ea typeface="华文楷体"/>
              <a:cs typeface="华文楷体"/>
            </a:endParaRPr>
          </a:p>
        </p:txBody>
      </p:sp>
      <p:pic>
        <p:nvPicPr>
          <p:cNvPr id="148485" name="Picture 5" descr="ENDO0646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65329" y="2370640"/>
            <a:ext cx="3786187" cy="2314575"/>
          </a:xfrm>
          <a:noFill/>
          <a:ln w="28575">
            <a:solidFill>
              <a:srgbClr val="00006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808080">
                      <a:alpha val="74998"/>
                    </a:srgb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35566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5000"/>
    </mc:Choice>
    <mc:Fallback xmlns="">
      <p:transition xmlns:p14="http://schemas.microsoft.com/office/powerpoint/2010/main" advTm="15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7" name="Rectangle 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华文楷体"/>
                <a:ea typeface="华文楷体"/>
                <a:cs typeface="华文楷体"/>
              </a:rPr>
              <a:t>馬利蘭牙橋作法</a:t>
            </a:r>
            <a:endParaRPr lang="en-US" altLang="zh-TW" dirty="0">
              <a:latin typeface="华文楷体"/>
              <a:ea typeface="华文楷体"/>
              <a:cs typeface="华文楷体"/>
            </a:endParaRPr>
          </a:p>
        </p:txBody>
      </p:sp>
      <p:sp>
        <p:nvSpPr>
          <p:cNvPr id="168968" name="Rectangle 8"/>
          <p:cNvSpPr>
            <a:spLocks noGrp="1" noChangeArrowheads="1"/>
          </p:cNvSpPr>
          <p:nvPr>
            <p:ph type="body" sz="half" idx="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130000"/>
              </a:lnSpc>
              <a:buFont typeface="Wingdings" charset="0"/>
              <a:buNone/>
            </a:pPr>
            <a:r>
              <a:rPr lang="en-US" altLang="zh-TW" sz="2800" dirty="0">
                <a:latin typeface="华文楷体"/>
                <a:ea typeface="华文楷体"/>
                <a:cs typeface="华文楷体"/>
              </a:rPr>
              <a:t>2. </a:t>
            </a:r>
            <a:r>
              <a:rPr lang="zh-TW" altLang="en-US" sz="2800" dirty="0">
                <a:solidFill>
                  <a:srgbClr val="FF3300"/>
                </a:solidFill>
                <a:latin typeface="华文楷体"/>
                <a:ea typeface="华文楷体"/>
                <a:cs typeface="华文楷体"/>
              </a:rPr>
              <a:t>印模型</a:t>
            </a:r>
            <a:r>
              <a:rPr lang="zh-TW" altLang="en-US" sz="2800" dirty="0">
                <a:latin typeface="华文楷体"/>
                <a:ea typeface="华文楷体"/>
                <a:cs typeface="华文楷体"/>
              </a:rPr>
              <a:t>、送往技工室鑄造、燒瓷。</a:t>
            </a:r>
            <a:endParaRPr lang="en-US" altLang="zh-TW" sz="2800" dirty="0">
              <a:latin typeface="华文楷体"/>
              <a:ea typeface="华文楷体"/>
              <a:cs typeface="华文楷体"/>
            </a:endParaRPr>
          </a:p>
          <a:p>
            <a:pPr>
              <a:lnSpc>
                <a:spcPct val="130000"/>
              </a:lnSpc>
              <a:buFont typeface="Wingdings" charset="0"/>
              <a:buNone/>
            </a:pPr>
            <a:endParaRPr lang="en-US" altLang="zh-TW" sz="2800" dirty="0">
              <a:latin typeface="华文楷体"/>
              <a:ea typeface="华文楷体"/>
              <a:cs typeface="华文楷体"/>
            </a:endParaRPr>
          </a:p>
          <a:p>
            <a:pPr>
              <a:lnSpc>
                <a:spcPct val="130000"/>
              </a:lnSpc>
              <a:buFont typeface="Wingdings" charset="0"/>
              <a:buNone/>
            </a:pPr>
            <a:endParaRPr lang="en-US" altLang="zh-TW" sz="2800" dirty="0">
              <a:latin typeface="华文楷体"/>
              <a:ea typeface="华文楷体"/>
              <a:cs typeface="华文楷体"/>
            </a:endParaRPr>
          </a:p>
          <a:p>
            <a:pPr>
              <a:lnSpc>
                <a:spcPct val="130000"/>
              </a:lnSpc>
              <a:buFont typeface="Wingdings" charset="0"/>
              <a:buNone/>
            </a:pPr>
            <a:r>
              <a:rPr lang="en-US" altLang="zh-TW" sz="2800" dirty="0">
                <a:latin typeface="华文楷体"/>
                <a:ea typeface="华文楷体"/>
                <a:cs typeface="华文楷体"/>
              </a:rPr>
              <a:t>3. </a:t>
            </a:r>
            <a:r>
              <a:rPr lang="zh-TW" altLang="en-US" sz="2800" dirty="0">
                <a:latin typeface="华文楷体"/>
                <a:ea typeface="华文楷体"/>
                <a:cs typeface="华文楷体"/>
              </a:rPr>
              <a:t>完成後</a:t>
            </a:r>
            <a:r>
              <a:rPr lang="zh-TW" altLang="en-US" sz="2800" dirty="0">
                <a:solidFill>
                  <a:srgbClr val="FF3300"/>
                </a:solidFill>
                <a:latin typeface="华文楷体"/>
                <a:ea typeface="华文楷体"/>
                <a:cs typeface="华文楷体"/>
              </a:rPr>
              <a:t>試戴</a:t>
            </a:r>
            <a:r>
              <a:rPr lang="zh-TW" altLang="en-US" sz="2800" dirty="0">
                <a:latin typeface="华文楷体"/>
                <a:ea typeface="华文楷体"/>
                <a:cs typeface="华文楷体"/>
              </a:rPr>
              <a:t>，調整咬合及外觀。</a:t>
            </a:r>
            <a:endParaRPr lang="en-US" altLang="zh-TW" sz="2800" dirty="0">
              <a:latin typeface="华文楷体"/>
              <a:ea typeface="华文楷体"/>
              <a:cs typeface="华文楷体"/>
            </a:endParaRPr>
          </a:p>
          <a:p>
            <a:pPr>
              <a:lnSpc>
                <a:spcPct val="130000"/>
              </a:lnSpc>
              <a:buFont typeface="Wingdings" charset="0"/>
              <a:buNone/>
            </a:pPr>
            <a:r>
              <a:rPr lang="en-US" altLang="zh-TW" sz="2800" dirty="0">
                <a:latin typeface="华文楷体"/>
                <a:ea typeface="华文楷体"/>
                <a:cs typeface="华文楷体"/>
              </a:rPr>
              <a:t>4. </a:t>
            </a:r>
            <a:r>
              <a:rPr lang="zh-TW" altLang="en-US" sz="2800" dirty="0">
                <a:latin typeface="华文楷体"/>
                <a:ea typeface="华文楷体"/>
                <a:cs typeface="华文楷体"/>
              </a:rPr>
              <a:t>最後</a:t>
            </a:r>
            <a:r>
              <a:rPr lang="zh-TW" altLang="en-US" sz="2800" dirty="0">
                <a:solidFill>
                  <a:srgbClr val="FF3300"/>
                </a:solidFill>
                <a:latin typeface="华文楷体"/>
                <a:ea typeface="华文楷体"/>
                <a:cs typeface="华文楷体"/>
              </a:rPr>
              <a:t>黏著</a:t>
            </a:r>
            <a:r>
              <a:rPr lang="zh-TW" altLang="en-US" sz="2800" dirty="0">
                <a:latin typeface="华文楷体"/>
                <a:ea typeface="华文楷体"/>
                <a:cs typeface="华文楷体"/>
              </a:rPr>
              <a:t>、完成。</a:t>
            </a:r>
            <a:endParaRPr lang="en-US" altLang="zh-TW" sz="2800" dirty="0">
              <a:latin typeface="华文楷体"/>
              <a:ea typeface="华文楷体"/>
              <a:cs typeface="华文楷体"/>
            </a:endParaRPr>
          </a:p>
          <a:p>
            <a:endParaRPr lang="en-US" altLang="zh-TW" sz="2800" dirty="0"/>
          </a:p>
        </p:txBody>
      </p:sp>
      <p:pic>
        <p:nvPicPr>
          <p:cNvPr id="168964" name="Picture 4" descr="ENDO0654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53013" y="1600200"/>
            <a:ext cx="3784600" cy="2314575"/>
          </a:xfrm>
          <a:noFill/>
          <a:ln>
            <a:solidFill>
              <a:srgbClr val="00006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80808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168974" name="Picture 14" descr="ENDO0651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53013" y="4067175"/>
            <a:ext cx="3784600" cy="2314575"/>
          </a:xfrm>
          <a:noFill/>
          <a:ln>
            <a:solidFill>
              <a:srgbClr val="00006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808080">
                      <a:alpha val="74998"/>
                    </a:srgb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68781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20000"/>
    </mc:Choice>
    <mc:Fallback xmlns="">
      <p:transition xmlns:p14="http://schemas.microsoft.com/office/powerpoint/2010/main" advTm="20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626" name="Picture 2" descr="ENDO064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8175" y="2052638"/>
            <a:ext cx="6838950" cy="4181475"/>
          </a:xfrm>
          <a:prstGeom prst="rect">
            <a:avLst/>
          </a:prstGeom>
          <a:noFill/>
          <a:ln w="9525">
            <a:solidFill>
              <a:srgbClr val="00006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4627" name="Text Box 3"/>
          <p:cNvSpPr txBox="1">
            <a:spLocks noChangeArrowheads="1"/>
          </p:cNvSpPr>
          <p:nvPr/>
        </p:nvSpPr>
        <p:spPr bwMode="auto">
          <a:xfrm>
            <a:off x="7380288" y="2133600"/>
            <a:ext cx="1327150" cy="366713"/>
          </a:xfrm>
          <a:prstGeom prst="rect">
            <a:avLst/>
          </a:prstGeom>
          <a:solidFill>
            <a:srgbClr val="99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b="1"/>
              <a:t>假牙裝戴後</a:t>
            </a:r>
            <a:endParaRPr lang="en-US" altLang="zh-TW" b="1"/>
          </a:p>
        </p:txBody>
      </p:sp>
      <p:pic>
        <p:nvPicPr>
          <p:cNvPr id="154628" name="Picture 4" descr="ENDO0644---修改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450" y="620713"/>
            <a:ext cx="3529013" cy="2157412"/>
          </a:xfrm>
          <a:prstGeom prst="rect">
            <a:avLst/>
          </a:prstGeom>
          <a:noFill/>
          <a:ln w="9525">
            <a:solidFill>
              <a:srgbClr val="00006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4629" name="Text Box 5"/>
          <p:cNvSpPr txBox="1">
            <a:spLocks noChangeArrowheads="1"/>
          </p:cNvSpPr>
          <p:nvPr/>
        </p:nvSpPr>
        <p:spPr bwMode="auto">
          <a:xfrm>
            <a:off x="1187450" y="2420938"/>
            <a:ext cx="1327150" cy="366712"/>
          </a:xfrm>
          <a:prstGeom prst="rect">
            <a:avLst/>
          </a:prstGeom>
          <a:solidFill>
            <a:srgbClr val="99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b="1"/>
              <a:t>假牙裝戴前</a:t>
            </a:r>
            <a:endParaRPr lang="en-US" altLang="zh-TW" b="1"/>
          </a:p>
        </p:txBody>
      </p:sp>
    </p:spTree>
    <p:extLst>
      <p:ext uri="{BB962C8B-B14F-4D97-AF65-F5344CB8AC3E}">
        <p14:creationId xmlns:p14="http://schemas.microsoft.com/office/powerpoint/2010/main" val="2717184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5000"/>
    </mc:Choice>
    <mc:Fallback xmlns="">
      <p:transition xmlns:p14="http://schemas.microsoft.com/office/powerpoint/2010/main" advTm="15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>
                <a:latin typeface="华文楷体"/>
                <a:ea typeface="华文楷体"/>
                <a:cs typeface="华文楷体"/>
              </a:rPr>
              <a:t>植牙式牙冠牙橋</a:t>
            </a:r>
            <a:r>
              <a:rPr lang="en-US" altLang="zh-TW" dirty="0" smtClean="0">
                <a:latin typeface="华文楷体"/>
                <a:ea typeface="华文楷体"/>
                <a:cs typeface="华文楷体"/>
              </a:rPr>
              <a:t>(</a:t>
            </a:r>
            <a:r>
              <a:rPr lang="zh-TW" altLang="en-US" dirty="0" smtClean="0">
                <a:latin typeface="华文楷体"/>
                <a:ea typeface="华文楷体"/>
                <a:cs typeface="华文楷体"/>
              </a:rPr>
              <a:t>植牙前）</a:t>
            </a:r>
            <a:endParaRPr lang="en-US" dirty="0">
              <a:latin typeface="华文楷体"/>
              <a:ea typeface="华文楷体"/>
              <a:cs typeface="华文楷体"/>
            </a:endParaRPr>
          </a:p>
        </p:txBody>
      </p:sp>
      <p:pic>
        <p:nvPicPr>
          <p:cNvPr id="4" name="Content Placeholder 3" descr="植牙前.jpg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14" r="-2115"/>
          <a:stretch/>
        </p:blipFill>
        <p:spPr>
          <a:xfrm>
            <a:off x="0" y="1841234"/>
            <a:ext cx="9103895" cy="4559566"/>
          </a:xfrm>
        </p:spPr>
      </p:pic>
    </p:spTree>
    <p:extLst>
      <p:ext uri="{BB962C8B-B14F-4D97-AF65-F5344CB8AC3E}">
        <p14:creationId xmlns:p14="http://schemas.microsoft.com/office/powerpoint/2010/main" val="18588340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>
                <a:latin typeface="华文楷体"/>
                <a:ea typeface="华文楷体"/>
                <a:cs typeface="华文楷体"/>
              </a:rPr>
              <a:t>植牙式牙冠牙橋</a:t>
            </a:r>
            <a:r>
              <a:rPr lang="en-US" altLang="zh-TW" dirty="0" smtClean="0">
                <a:latin typeface="华文楷体"/>
                <a:ea typeface="华文楷体"/>
                <a:cs typeface="华文楷体"/>
              </a:rPr>
              <a:t>(</a:t>
            </a:r>
            <a:r>
              <a:rPr lang="zh-TW" altLang="en-US" dirty="0" smtClean="0">
                <a:latin typeface="华文楷体"/>
                <a:ea typeface="华文楷体"/>
                <a:cs typeface="华文楷体"/>
              </a:rPr>
              <a:t>植牙手術後）</a:t>
            </a:r>
            <a:endParaRPr lang="en-US" dirty="0">
              <a:latin typeface="华文楷体"/>
              <a:ea typeface="华文楷体"/>
              <a:cs typeface="华文楷体"/>
            </a:endParaRPr>
          </a:p>
        </p:txBody>
      </p:sp>
      <p:pic>
        <p:nvPicPr>
          <p:cNvPr id="5" name="Content Placeholder 4" descr="植牙完成.jpg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2" r="3008"/>
          <a:stretch/>
        </p:blipFill>
        <p:spPr>
          <a:xfrm>
            <a:off x="-1" y="1600200"/>
            <a:ext cx="8488947" cy="4800600"/>
          </a:xfrm>
        </p:spPr>
      </p:pic>
    </p:spTree>
    <p:extLst>
      <p:ext uri="{BB962C8B-B14F-4D97-AF65-F5344CB8AC3E}">
        <p14:creationId xmlns:p14="http://schemas.microsoft.com/office/powerpoint/2010/main" val="368588378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>
                <a:latin typeface="华文楷体"/>
                <a:ea typeface="华文楷体"/>
                <a:cs typeface="华文楷体"/>
              </a:rPr>
              <a:t>植牙式牙冠牙橋</a:t>
            </a:r>
            <a:r>
              <a:rPr lang="en-US" altLang="zh-TW" dirty="0" smtClean="0">
                <a:latin typeface="华文楷体"/>
                <a:ea typeface="华文楷体"/>
                <a:cs typeface="华文楷体"/>
              </a:rPr>
              <a:t>(</a:t>
            </a:r>
            <a:r>
              <a:rPr lang="zh-TW" altLang="en-US" dirty="0" smtClean="0">
                <a:latin typeface="华文楷体"/>
                <a:ea typeface="华文楷体"/>
                <a:cs typeface="华文楷体"/>
              </a:rPr>
              <a:t>植牙牙橋）</a:t>
            </a:r>
            <a:endParaRPr lang="en-US" dirty="0">
              <a:latin typeface="华文楷体"/>
              <a:ea typeface="华文楷体"/>
              <a:cs typeface="华文楷体"/>
            </a:endParaRPr>
          </a:p>
        </p:txBody>
      </p:sp>
      <p:pic>
        <p:nvPicPr>
          <p:cNvPr id="7" name="Content Placeholder 6" descr="植牙假牙.jpg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60" r="3000"/>
          <a:stretch/>
        </p:blipFill>
        <p:spPr>
          <a:xfrm>
            <a:off x="0" y="1712398"/>
            <a:ext cx="8917430" cy="4100191"/>
          </a:xfrm>
        </p:spPr>
      </p:pic>
    </p:spTree>
    <p:extLst>
      <p:ext uri="{BB962C8B-B14F-4D97-AF65-F5344CB8AC3E}">
        <p14:creationId xmlns:p14="http://schemas.microsoft.com/office/powerpoint/2010/main" val="83154403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>
                <a:latin typeface="华文楷体"/>
                <a:ea typeface="华文楷体"/>
                <a:cs typeface="华文楷体"/>
              </a:rPr>
              <a:t>活動式假牙分類</a:t>
            </a:r>
            <a:endParaRPr lang="en-US" dirty="0">
              <a:latin typeface="华文楷体"/>
              <a:ea typeface="华文楷体"/>
              <a:cs typeface="华文楷体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sz="3200" dirty="0" smtClean="0">
                <a:latin typeface="华文楷体"/>
                <a:ea typeface="华文楷体"/>
                <a:cs typeface="华文楷体"/>
              </a:rPr>
              <a:t>全口假牙</a:t>
            </a:r>
            <a:endParaRPr lang="en-US" altLang="zh-TW" sz="3200" dirty="0" smtClean="0">
              <a:latin typeface="华文楷体"/>
              <a:ea typeface="华文楷体"/>
              <a:cs typeface="华文楷体"/>
            </a:endParaRPr>
          </a:p>
          <a:p>
            <a:r>
              <a:rPr lang="zh-TW" altLang="en-US" sz="3200" dirty="0" smtClean="0">
                <a:latin typeface="华文楷体"/>
                <a:ea typeface="华文楷体"/>
                <a:cs typeface="华文楷体"/>
              </a:rPr>
              <a:t>局部活動式假牙</a:t>
            </a:r>
            <a:endParaRPr lang="en-US" altLang="zh-TW" sz="3200" dirty="0" smtClean="0">
              <a:latin typeface="华文楷体"/>
              <a:ea typeface="华文楷体"/>
              <a:cs typeface="华文楷体"/>
            </a:endParaRPr>
          </a:p>
          <a:p>
            <a:r>
              <a:rPr lang="zh-TW" altLang="en-US" sz="3200" dirty="0" smtClean="0">
                <a:solidFill>
                  <a:srgbClr val="000000"/>
                </a:solidFill>
                <a:latin typeface="华文楷体"/>
                <a:ea typeface="华文楷体"/>
                <a:cs typeface="华文楷体"/>
              </a:rPr>
              <a:t>全口覆蓋式假牙</a:t>
            </a:r>
            <a:endParaRPr lang="en-US" altLang="zh-TW" sz="3200" dirty="0" smtClean="0">
              <a:solidFill>
                <a:srgbClr val="000000"/>
              </a:solidFill>
              <a:latin typeface="华文楷体"/>
              <a:ea typeface="华文楷体"/>
              <a:cs typeface="华文楷体"/>
            </a:endParaRPr>
          </a:p>
          <a:p>
            <a:r>
              <a:rPr lang="zh-TW" altLang="en-US" sz="3200" dirty="0" smtClean="0">
                <a:latin typeface="华文楷体"/>
                <a:ea typeface="华文楷体"/>
                <a:cs typeface="华文楷体"/>
              </a:rPr>
              <a:t>植牙協助式活動假牙</a:t>
            </a:r>
            <a:endParaRPr lang="en-US" sz="3200" dirty="0">
              <a:latin typeface="华文楷体"/>
              <a:ea typeface="华文楷体"/>
              <a:cs typeface="华文楷体"/>
            </a:endParaRPr>
          </a:p>
        </p:txBody>
      </p:sp>
    </p:spTree>
    <p:extLst>
      <p:ext uri="{BB962C8B-B14F-4D97-AF65-F5344CB8AC3E}">
        <p14:creationId xmlns:p14="http://schemas.microsoft.com/office/powerpoint/2010/main" val="395368154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华文楷体"/>
                <a:ea typeface="华文楷体"/>
                <a:cs typeface="华文楷体"/>
              </a:rPr>
              <a:t>活動式假牙的用途</a:t>
            </a:r>
            <a:endParaRPr lang="en-US" altLang="zh-TW" dirty="0">
              <a:latin typeface="华文楷体"/>
              <a:ea typeface="华文楷体"/>
              <a:cs typeface="华文楷体"/>
            </a:endParaRP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zh-TW" altLang="en-US" sz="3200" dirty="0">
                <a:latin typeface="华文楷体"/>
                <a:ea typeface="华文楷体"/>
                <a:cs typeface="华文楷体"/>
              </a:rPr>
              <a:t>全口無牙</a:t>
            </a:r>
            <a:endParaRPr lang="en-US" altLang="zh-TW" sz="3200" dirty="0">
              <a:latin typeface="华文楷体"/>
              <a:ea typeface="华文楷体"/>
              <a:cs typeface="华文楷体"/>
            </a:endParaRPr>
          </a:p>
          <a:p>
            <a:pPr>
              <a:buFontTx/>
              <a:buNone/>
            </a:pPr>
            <a:endParaRPr lang="en-US" altLang="zh-TW" sz="3200" dirty="0">
              <a:latin typeface="华文楷体"/>
              <a:ea typeface="华文楷体"/>
              <a:cs typeface="华文楷体"/>
            </a:endParaRPr>
          </a:p>
          <a:p>
            <a:r>
              <a:rPr lang="zh-TW" altLang="en-US" sz="3200" dirty="0">
                <a:latin typeface="华文楷体"/>
                <a:ea typeface="华文楷体"/>
                <a:cs typeface="华文楷体"/>
              </a:rPr>
              <a:t>缺失牙齒數目過多</a:t>
            </a:r>
            <a:endParaRPr lang="en-US" altLang="zh-TW" sz="3200" dirty="0">
              <a:latin typeface="华文楷体"/>
              <a:ea typeface="华文楷体"/>
              <a:cs typeface="华文楷体"/>
            </a:endParaRPr>
          </a:p>
          <a:p>
            <a:pPr>
              <a:buFontTx/>
              <a:buNone/>
            </a:pPr>
            <a:endParaRPr lang="en-US" altLang="zh-TW" sz="3200" dirty="0">
              <a:latin typeface="华文楷体"/>
              <a:ea typeface="华文楷体"/>
              <a:cs typeface="华文楷体"/>
            </a:endParaRPr>
          </a:p>
          <a:p>
            <a:r>
              <a:rPr lang="zh-TW" altLang="en-US" sz="3200" dirty="0">
                <a:latin typeface="华文楷体"/>
                <a:ea typeface="华文楷体"/>
                <a:cs typeface="华文楷体"/>
              </a:rPr>
              <a:t>缺失牙齒的後方無支柱齒</a:t>
            </a:r>
            <a:endParaRPr lang="en-US" altLang="zh-TW" sz="3200" dirty="0">
              <a:latin typeface="华文楷体"/>
              <a:ea typeface="华文楷体"/>
              <a:cs typeface="华文楷体"/>
            </a:endParaRPr>
          </a:p>
        </p:txBody>
      </p:sp>
    </p:spTree>
    <p:extLst>
      <p:ext uri="{BB962C8B-B14F-4D97-AF65-F5344CB8AC3E}">
        <p14:creationId xmlns:p14="http://schemas.microsoft.com/office/powerpoint/2010/main" val="3039417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15000"/>
    </mc:Choice>
    <mc:Fallback xmlns="">
      <p:transition xmlns:p14="http://schemas.microsoft.com/office/powerpoint/2010/main" advClick="0" advTm="15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华文楷体"/>
                <a:ea typeface="华文楷体"/>
                <a:cs typeface="华文楷体"/>
              </a:rPr>
              <a:t>全口假牙</a:t>
            </a:r>
            <a:endParaRPr lang="en-US" altLang="zh-TW" dirty="0">
              <a:latin typeface="华文楷体"/>
              <a:ea typeface="华文楷体"/>
              <a:cs typeface="华文楷体"/>
            </a:endParaRP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ctr">
              <a:buFontTx/>
              <a:buNone/>
            </a:pPr>
            <a:r>
              <a:rPr lang="zh-TW" altLang="en-US" sz="3200" dirty="0">
                <a:latin typeface="华文楷体"/>
                <a:ea typeface="华文楷体"/>
                <a:cs typeface="华文楷体"/>
              </a:rPr>
              <a:t>全口無牙或只剩牙根時使用</a:t>
            </a:r>
            <a:endParaRPr lang="en-US" altLang="zh-TW" sz="3200" dirty="0">
              <a:latin typeface="华文楷体"/>
              <a:ea typeface="华文楷体"/>
              <a:cs typeface="华文楷体"/>
            </a:endParaRPr>
          </a:p>
        </p:txBody>
      </p:sp>
      <p:pic>
        <p:nvPicPr>
          <p:cNvPr id="22532" name="Picture 4" descr="ENDO0771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27088" y="2947988"/>
            <a:ext cx="3673475" cy="2451100"/>
          </a:xfrm>
          <a:noFill/>
          <a:ln w="28575">
            <a:solidFill>
              <a:srgbClr val="333399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808080">
                      <a:alpha val="74998"/>
                    </a:srgbClr>
                  </a:outerShdw>
                </a:effectLst>
              </a14:hiddenEffects>
            </a:ext>
          </a:extLst>
        </p:spPr>
      </p:pic>
      <p:graphicFrame>
        <p:nvGraphicFramePr>
          <p:cNvPr id="22534" name="Object 6"/>
          <p:cNvGraphicFramePr>
            <a:graphicFrameLocks noGrp="1" noChangeAspect="1"/>
          </p:cNvGraphicFramePr>
          <p:nvPr>
            <p:ph sz="quarter" idx="4294967295"/>
          </p:nvPr>
        </p:nvGraphicFramePr>
        <p:xfrm>
          <a:off x="4716463" y="2930525"/>
          <a:ext cx="3814762" cy="2451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617" name="PhotoImpact" r:id="rId4" imgW="1106286" imgH="711348" progId="PI3.Image">
                  <p:embed/>
                </p:oleObj>
              </mc:Choice>
              <mc:Fallback>
                <p:oleObj name="PhotoImpact" r:id="rId4" imgW="1106286" imgH="711348" progId="PI3.Image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16463" y="2930525"/>
                        <a:ext cx="3814762" cy="2451100"/>
                      </a:xfrm>
                      <a:prstGeom prst="rect">
                        <a:avLst/>
                      </a:prstGeom>
                      <a:noFill/>
                      <a:ln w="28575" cmpd="sng">
                        <a:solidFill>
                          <a:srgbClr val="333399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75727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15000"/>
    </mc:Choice>
    <mc:Fallback xmlns="">
      <p:transition xmlns:p14="http://schemas.microsoft.com/office/powerpoint/2010/main" advClick="0" advTm="15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 sz="quarter"/>
          </p:nvPr>
        </p:nvSpPr>
        <p:spPr/>
        <p:txBody>
          <a:bodyPr/>
          <a:lstStyle/>
          <a:p>
            <a:r>
              <a:rPr lang="zh-TW" altLang="en-US" dirty="0">
                <a:latin typeface="华文楷体"/>
                <a:ea typeface="华文楷体"/>
                <a:cs typeface="华文楷体"/>
              </a:rPr>
              <a:t>全口假牙</a:t>
            </a:r>
            <a:endParaRPr lang="en-US" altLang="zh-TW" dirty="0">
              <a:latin typeface="华文楷体"/>
              <a:ea typeface="华文楷体"/>
              <a:cs typeface="华文楷体"/>
            </a:endParaRPr>
          </a:p>
        </p:txBody>
      </p:sp>
      <p:pic>
        <p:nvPicPr>
          <p:cNvPr id="25607" name="Picture 7" descr="CD 001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47813" y="1341438"/>
            <a:ext cx="2952750" cy="2216150"/>
          </a:xfrm>
          <a:noFill/>
          <a:ln w="28575">
            <a:solidFill>
              <a:srgbClr val="333399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80808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25615" name="Picture 15" descr="CD 007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716463" y="1336675"/>
            <a:ext cx="2951162" cy="2214563"/>
          </a:xfrm>
          <a:ln w="28575">
            <a:solidFill>
              <a:srgbClr val="333399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619" name="Picture 19" descr="CD 005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47813" y="3692525"/>
            <a:ext cx="2952750" cy="2216150"/>
          </a:xfrm>
          <a:ln w="28575">
            <a:solidFill>
              <a:srgbClr val="333399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620" name="Picture 20" descr="CD 006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716463" y="3700463"/>
            <a:ext cx="2944812" cy="2209800"/>
          </a:xfrm>
          <a:ln w="28575">
            <a:solidFill>
              <a:srgbClr val="333399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2235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15000"/>
    </mc:Choice>
    <mc:Fallback xmlns="">
      <p:transition xmlns:p14="http://schemas.microsoft.com/office/powerpoint/2010/main" advClick="0" advTm="15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华文楷体"/>
                <a:ea typeface="华文楷体"/>
                <a:cs typeface="华文楷体"/>
              </a:rPr>
              <a:t>全口假牙</a:t>
            </a:r>
            <a:endParaRPr lang="en-US" altLang="zh-TW" dirty="0">
              <a:latin typeface="华文楷体"/>
              <a:ea typeface="华文楷体"/>
              <a:cs typeface="华文楷体"/>
            </a:endParaRPr>
          </a:p>
        </p:txBody>
      </p:sp>
      <p:graphicFrame>
        <p:nvGraphicFramePr>
          <p:cNvPr id="73735" name="Object 7"/>
          <p:cNvGraphicFramePr>
            <a:graphicFrameLocks noGrp="1" noChangeAspect="1"/>
          </p:cNvGraphicFramePr>
          <p:nvPr>
            <p:ph sz="half" idx="3"/>
          </p:nvPr>
        </p:nvGraphicFramePr>
        <p:xfrm>
          <a:off x="4140200" y="2349500"/>
          <a:ext cx="4464050" cy="2868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65" name="PhotoImpact" r:id="rId3" imgW="1106286" imgH="711348" progId="PI3.Image">
                  <p:embed/>
                </p:oleObj>
              </mc:Choice>
              <mc:Fallback>
                <p:oleObj name="PhotoImpact" r:id="rId3" imgW="1106286" imgH="711348" progId="PI3.Image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40200" y="2349500"/>
                        <a:ext cx="4464050" cy="2868613"/>
                      </a:xfrm>
                      <a:prstGeom prst="rect">
                        <a:avLst/>
                      </a:prstGeom>
                      <a:noFill/>
                      <a:ln w="28575" cmpd="sng">
                        <a:solidFill>
                          <a:srgbClr val="333399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3736" name="Picture 8" descr="CD 001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16013" y="1628775"/>
            <a:ext cx="2728912" cy="2047875"/>
          </a:xfrm>
          <a:noFill/>
          <a:ln w="28575">
            <a:solidFill>
              <a:srgbClr val="333399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80808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73739" name="Picture 11" descr="CD 005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16013" y="3716338"/>
            <a:ext cx="2728912" cy="2047875"/>
          </a:xfrm>
          <a:ln w="28575">
            <a:solidFill>
              <a:srgbClr val="333399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3740" name="Text Box 12"/>
          <p:cNvSpPr txBox="1">
            <a:spLocks noChangeArrowheads="1"/>
          </p:cNvSpPr>
          <p:nvPr/>
        </p:nvSpPr>
        <p:spPr bwMode="auto">
          <a:xfrm>
            <a:off x="5416550" y="5324475"/>
            <a:ext cx="2012950" cy="366713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b="1"/>
              <a:t>全口假牙置入口內</a:t>
            </a:r>
            <a:endParaRPr lang="en-US" altLang="zh-TW" b="1"/>
          </a:p>
        </p:txBody>
      </p:sp>
    </p:spTree>
    <p:extLst>
      <p:ext uri="{BB962C8B-B14F-4D97-AF65-F5344CB8AC3E}">
        <p14:creationId xmlns:p14="http://schemas.microsoft.com/office/powerpoint/2010/main" val="850357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15000"/>
    </mc:Choice>
    <mc:Fallback xmlns="">
      <p:transition xmlns:p14="http://schemas.microsoft.com/office/powerpoint/2010/main" advClick="0" advTm="15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华文楷体"/>
                <a:ea typeface="华文楷体"/>
                <a:cs typeface="华文楷体"/>
              </a:rPr>
              <a:t>全口假牙</a:t>
            </a:r>
            <a:endParaRPr lang="en-US" altLang="zh-TW" dirty="0">
              <a:latin typeface="华文楷体"/>
              <a:ea typeface="华文楷体"/>
              <a:cs typeface="华文楷体"/>
            </a:endParaRP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zh-TW" altLang="en-US" sz="3600" dirty="0">
                <a:solidFill>
                  <a:srgbClr val="CC0099"/>
                </a:solidFill>
                <a:latin typeface="华文楷体"/>
                <a:ea typeface="华文楷体"/>
                <a:cs typeface="华文楷体"/>
              </a:rPr>
              <a:t>優點</a:t>
            </a:r>
            <a:r>
              <a:rPr lang="en-US" altLang="zh-TW" sz="3600" dirty="0">
                <a:solidFill>
                  <a:srgbClr val="CC0099"/>
                </a:solidFill>
                <a:latin typeface="华文楷体"/>
                <a:ea typeface="华文楷体"/>
                <a:cs typeface="华文楷体"/>
              </a:rPr>
              <a:t>:</a:t>
            </a:r>
          </a:p>
          <a:p>
            <a:pPr>
              <a:buFontTx/>
              <a:buNone/>
            </a:pPr>
            <a:r>
              <a:rPr lang="en-US" altLang="zh-TW" dirty="0">
                <a:latin typeface="华文楷体"/>
                <a:ea typeface="华文楷体"/>
                <a:cs typeface="华文楷体"/>
              </a:rPr>
              <a:t> </a:t>
            </a:r>
            <a:r>
              <a:rPr lang="zh-TW" altLang="en-US" dirty="0" smtClean="0">
                <a:latin typeface="华文楷体"/>
                <a:ea typeface="华文楷体"/>
                <a:cs typeface="华文楷体"/>
              </a:rPr>
              <a:t>幫</a:t>
            </a:r>
            <a:r>
              <a:rPr lang="zh-TW" altLang="en-US" dirty="0">
                <a:latin typeface="华文楷体"/>
                <a:ea typeface="华文楷体"/>
                <a:cs typeface="华文楷体"/>
              </a:rPr>
              <a:t>助咀嚼、發音、</a:t>
            </a:r>
            <a:endParaRPr lang="en-US" altLang="zh-TW" dirty="0">
              <a:latin typeface="华文楷体"/>
              <a:ea typeface="华文楷体"/>
              <a:cs typeface="华文楷体"/>
            </a:endParaRPr>
          </a:p>
          <a:p>
            <a:pPr>
              <a:buFontTx/>
              <a:buNone/>
            </a:pPr>
            <a:r>
              <a:rPr lang="en-US" altLang="zh-TW" dirty="0">
                <a:latin typeface="华文楷体"/>
                <a:ea typeface="华文楷体"/>
                <a:cs typeface="华文楷体"/>
              </a:rPr>
              <a:t>    </a:t>
            </a:r>
            <a:r>
              <a:rPr lang="zh-TW" altLang="en-US" dirty="0">
                <a:latin typeface="华文楷体"/>
                <a:ea typeface="华文楷体"/>
                <a:cs typeface="华文楷体"/>
              </a:rPr>
              <a:t>美觀</a:t>
            </a:r>
            <a:endParaRPr lang="en-US" altLang="zh-TW" dirty="0">
              <a:latin typeface="华文楷体"/>
              <a:ea typeface="华文楷体"/>
              <a:cs typeface="华文楷体"/>
            </a:endParaRPr>
          </a:p>
          <a:p>
            <a:pPr>
              <a:buFontTx/>
              <a:buNone/>
            </a:pPr>
            <a:endParaRPr lang="en-US" altLang="zh-TW" dirty="0"/>
          </a:p>
          <a:p>
            <a:endParaRPr lang="en-US" altLang="zh-TW" dirty="0"/>
          </a:p>
        </p:txBody>
      </p:sp>
      <p:sp>
        <p:nvSpPr>
          <p:cNvPr id="24582" name="Rectangle 6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zh-TW" altLang="en-US" sz="3600" dirty="0">
                <a:solidFill>
                  <a:srgbClr val="CC0099"/>
                </a:solidFill>
                <a:latin typeface="华文楷体"/>
                <a:ea typeface="华文楷体"/>
                <a:cs typeface="华文楷体"/>
              </a:rPr>
              <a:t>缺點</a:t>
            </a:r>
            <a:r>
              <a:rPr lang="en-US" altLang="zh-TW" sz="3600" dirty="0">
                <a:solidFill>
                  <a:srgbClr val="CC0099"/>
                </a:solidFill>
                <a:latin typeface="华文楷体"/>
                <a:ea typeface="华文楷体"/>
                <a:cs typeface="华文楷体"/>
              </a:rPr>
              <a:t>:</a:t>
            </a:r>
          </a:p>
          <a:p>
            <a:pPr>
              <a:buFontTx/>
              <a:buNone/>
            </a:pPr>
            <a:r>
              <a:rPr lang="en-US" altLang="zh-TW" dirty="0">
                <a:latin typeface="华文楷体"/>
                <a:ea typeface="华文楷体"/>
                <a:cs typeface="华文楷体"/>
              </a:rPr>
              <a:t> </a:t>
            </a:r>
            <a:r>
              <a:rPr lang="zh-TW" altLang="en-US" dirty="0" smtClean="0">
                <a:latin typeface="华文楷体"/>
                <a:ea typeface="华文楷体"/>
                <a:cs typeface="华文楷体"/>
              </a:rPr>
              <a:t>可能壓迫牙齦而受傷</a:t>
            </a:r>
            <a:endParaRPr lang="en-US" altLang="zh-TW" dirty="0">
              <a:latin typeface="华文楷体"/>
              <a:ea typeface="华文楷体"/>
              <a:cs typeface="华文楷体"/>
            </a:endParaRPr>
          </a:p>
          <a:p>
            <a:pPr>
              <a:buFontTx/>
              <a:buNone/>
            </a:pPr>
            <a:r>
              <a:rPr lang="en-US" altLang="zh-TW" dirty="0">
                <a:latin typeface="华文楷体"/>
                <a:ea typeface="华文楷体"/>
                <a:cs typeface="华文楷体"/>
              </a:rPr>
              <a:t> </a:t>
            </a:r>
            <a:r>
              <a:rPr lang="zh-TW" altLang="en-US" dirty="0" smtClean="0">
                <a:latin typeface="华文楷体"/>
                <a:ea typeface="华文楷体"/>
                <a:cs typeface="华文楷体"/>
              </a:rPr>
              <a:t>異物感</a:t>
            </a:r>
            <a:endParaRPr lang="en-US" altLang="zh-TW" dirty="0">
              <a:latin typeface="华文楷体"/>
              <a:ea typeface="华文楷体"/>
              <a:cs typeface="华文楷体"/>
            </a:endParaRPr>
          </a:p>
          <a:p>
            <a:pPr>
              <a:buFontTx/>
              <a:buNone/>
            </a:pPr>
            <a:r>
              <a:rPr lang="en-US" altLang="zh-TW" dirty="0">
                <a:latin typeface="华文楷体"/>
                <a:ea typeface="华文楷体"/>
                <a:cs typeface="华文楷体"/>
              </a:rPr>
              <a:t> </a:t>
            </a:r>
            <a:r>
              <a:rPr lang="zh-TW" altLang="en-US" dirty="0" smtClean="0">
                <a:latin typeface="华文楷体"/>
                <a:ea typeface="华文楷体"/>
                <a:cs typeface="华文楷体"/>
              </a:rPr>
              <a:t>假</a:t>
            </a:r>
            <a:r>
              <a:rPr lang="zh-TW" altLang="en-US" dirty="0">
                <a:latin typeface="华文楷体"/>
                <a:ea typeface="华文楷体"/>
                <a:cs typeface="华文楷体"/>
              </a:rPr>
              <a:t>牙的不穩定</a:t>
            </a:r>
            <a:endParaRPr lang="en-US" altLang="zh-TW" dirty="0">
              <a:latin typeface="华文楷体"/>
              <a:ea typeface="华文楷体"/>
              <a:cs typeface="华文楷体"/>
            </a:endParaRPr>
          </a:p>
          <a:p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71390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20000"/>
    </mc:Choice>
    <mc:Fallback xmlns="">
      <p:transition xmlns:p14="http://schemas.microsoft.com/office/powerpoint/2010/main" advClick="0" advTm="20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华文楷体"/>
                <a:ea typeface="华文楷体"/>
                <a:cs typeface="华文楷体"/>
              </a:rPr>
              <a:t>局部活動假牙</a:t>
            </a:r>
            <a:endParaRPr lang="en-US" altLang="zh-TW" dirty="0">
              <a:latin typeface="华文楷体"/>
              <a:ea typeface="华文楷体"/>
              <a:cs typeface="华文楷体"/>
            </a:endParaRP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>
            <a:normAutofit/>
          </a:bodyPr>
          <a:lstStyle/>
          <a:p>
            <a:pPr marL="179388" indent="-179388"/>
            <a:r>
              <a:rPr kumimoji="0" lang="zh-TW" altLang="en-US" sz="3200" dirty="0">
                <a:latin typeface="华文楷体"/>
                <a:ea typeface="华文楷体"/>
                <a:cs typeface="华文楷体"/>
              </a:rPr>
              <a:t>修補缺牙區的假牙</a:t>
            </a:r>
            <a:r>
              <a:rPr kumimoji="0" lang="en-US" altLang="zh-TW" sz="3200" dirty="0">
                <a:latin typeface="华文楷体"/>
                <a:ea typeface="华文楷体"/>
                <a:cs typeface="华文楷体"/>
              </a:rPr>
              <a:t>,</a:t>
            </a:r>
            <a:r>
              <a:rPr kumimoji="0" lang="zh-TW" altLang="en-US" sz="3200" dirty="0">
                <a:solidFill>
                  <a:srgbClr val="CC0099"/>
                </a:solidFill>
                <a:latin typeface="华文楷体"/>
                <a:ea typeface="华文楷体"/>
                <a:cs typeface="华文楷体"/>
              </a:rPr>
              <a:t>利</a:t>
            </a:r>
            <a:r>
              <a:rPr lang="zh-TW" altLang="en-US" sz="3200" dirty="0">
                <a:solidFill>
                  <a:srgbClr val="CC0099"/>
                </a:solidFill>
                <a:latin typeface="华文楷体"/>
                <a:ea typeface="华文楷体"/>
                <a:cs typeface="华文楷体"/>
              </a:rPr>
              <a:t>用口中剩餘的牙齒</a:t>
            </a:r>
            <a:r>
              <a:rPr lang="en-US" altLang="zh-TW" sz="3200" dirty="0">
                <a:solidFill>
                  <a:srgbClr val="CC0099"/>
                </a:solidFill>
                <a:latin typeface="华文楷体"/>
                <a:ea typeface="华文楷体"/>
                <a:cs typeface="华文楷体"/>
              </a:rPr>
              <a:t>,</a:t>
            </a:r>
            <a:r>
              <a:rPr lang="zh-TW" altLang="en-US" sz="3200" dirty="0">
                <a:solidFill>
                  <a:srgbClr val="CC0099"/>
                </a:solidFill>
                <a:latin typeface="华文楷体"/>
                <a:ea typeface="华文楷体"/>
                <a:cs typeface="华文楷体"/>
              </a:rPr>
              <a:t>提供假牙勾靠</a:t>
            </a:r>
            <a:r>
              <a:rPr lang="en-US" altLang="zh-TW" sz="3200" dirty="0">
                <a:solidFill>
                  <a:srgbClr val="CC0099"/>
                </a:solidFill>
                <a:latin typeface="华文楷体"/>
                <a:ea typeface="华文楷体"/>
                <a:cs typeface="华文楷体"/>
              </a:rPr>
              <a:t>,</a:t>
            </a:r>
            <a:r>
              <a:rPr lang="zh-TW" altLang="en-US" sz="3200" dirty="0">
                <a:solidFill>
                  <a:srgbClr val="CC0099"/>
                </a:solidFill>
                <a:latin typeface="华文楷体"/>
                <a:ea typeface="华文楷体"/>
                <a:cs typeface="华文楷体"/>
              </a:rPr>
              <a:t>幫助假牙的穩定</a:t>
            </a:r>
            <a:r>
              <a:rPr lang="en-US" altLang="zh-TW" sz="3200" dirty="0">
                <a:solidFill>
                  <a:srgbClr val="CC0099"/>
                </a:solidFill>
                <a:latin typeface="华文楷体"/>
                <a:ea typeface="华文楷体"/>
                <a:cs typeface="华文楷体"/>
              </a:rPr>
              <a:t>,</a:t>
            </a:r>
            <a:r>
              <a:rPr lang="zh-TW" altLang="en-US" sz="3200" dirty="0">
                <a:latin typeface="华文楷体"/>
                <a:ea typeface="华文楷体"/>
                <a:cs typeface="华文楷体"/>
              </a:rPr>
              <a:t>可由患者自行取下、置入。</a:t>
            </a:r>
            <a:endParaRPr lang="en-US" altLang="zh-TW" sz="3200" dirty="0">
              <a:latin typeface="华文楷体"/>
              <a:ea typeface="华文楷体"/>
              <a:cs typeface="华文楷体"/>
            </a:endParaRPr>
          </a:p>
        </p:txBody>
      </p:sp>
      <p:pic>
        <p:nvPicPr>
          <p:cNvPr id="26634" name="Picture 10" descr="ENDO0767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292725" y="1697038"/>
            <a:ext cx="2808288" cy="1935162"/>
          </a:xfrm>
          <a:noFill/>
          <a:ln>
            <a:solidFill>
              <a:srgbClr val="333399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80808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26635" name="Picture 11" descr="ENDO0770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292725" y="3789363"/>
            <a:ext cx="2808288" cy="1935162"/>
          </a:xfrm>
          <a:noFill/>
          <a:ln>
            <a:solidFill>
              <a:srgbClr val="333399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808080">
                      <a:alpha val="74998"/>
                    </a:srgb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370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20000"/>
    </mc:Choice>
    <mc:Fallback xmlns="">
      <p:transition xmlns:p14="http://schemas.microsoft.com/office/powerpoint/2010/main" advClick="0" advTm="20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华文楷体"/>
                <a:ea typeface="华文楷体"/>
                <a:cs typeface="华文楷体"/>
              </a:rPr>
              <a:t>局部活動假牙</a:t>
            </a:r>
            <a:r>
              <a:rPr lang="en-US" altLang="zh-TW" dirty="0">
                <a:latin typeface="华文楷体"/>
                <a:ea typeface="华文楷体"/>
                <a:cs typeface="华文楷体"/>
              </a:rPr>
              <a:t>-</a:t>
            </a:r>
            <a:r>
              <a:rPr lang="zh-TW" altLang="en-US" dirty="0">
                <a:latin typeface="华文楷体"/>
                <a:ea typeface="华文楷体"/>
                <a:cs typeface="华文楷体"/>
              </a:rPr>
              <a:t>臨床</a:t>
            </a:r>
            <a:r>
              <a:rPr lang="zh-TW" altLang="en-US" dirty="0" smtClean="0">
                <a:latin typeface="华文楷体"/>
                <a:ea typeface="华文楷体"/>
                <a:cs typeface="华文楷体"/>
              </a:rPr>
              <a:t>實例</a:t>
            </a:r>
            <a:endParaRPr lang="en-US" altLang="zh-TW" dirty="0">
              <a:latin typeface="华文楷体"/>
              <a:ea typeface="华文楷体"/>
              <a:cs typeface="华文楷体"/>
            </a:endParaRPr>
          </a:p>
        </p:txBody>
      </p:sp>
      <p:pic>
        <p:nvPicPr>
          <p:cNvPr id="30730" name="Picture 10" descr="ENDO074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219700" y="1412875"/>
            <a:ext cx="3455988" cy="2257425"/>
          </a:xfrm>
          <a:noFill/>
          <a:ln>
            <a:solidFill>
              <a:srgbClr val="333399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80808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30724" name="Picture 4" descr="ENDO073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2133600"/>
            <a:ext cx="4429125" cy="2878138"/>
          </a:xfrm>
          <a:prstGeom prst="rect">
            <a:avLst/>
          </a:prstGeom>
          <a:noFill/>
          <a:ln w="9525">
            <a:solidFill>
              <a:srgbClr val="333399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25" name="Picture 5" descr="ENDO074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9700" y="3716338"/>
            <a:ext cx="3455988" cy="2244725"/>
          </a:xfrm>
          <a:prstGeom prst="rect">
            <a:avLst/>
          </a:prstGeom>
          <a:noFill/>
          <a:ln w="9525">
            <a:solidFill>
              <a:srgbClr val="333399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726" name="Text Box 6"/>
          <p:cNvSpPr txBox="1">
            <a:spLocks noChangeArrowheads="1"/>
          </p:cNvSpPr>
          <p:nvPr/>
        </p:nvSpPr>
        <p:spPr bwMode="auto">
          <a:xfrm>
            <a:off x="1908175" y="4581525"/>
            <a:ext cx="1327150" cy="366713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/>
              <a:t>假牙裝戴前</a:t>
            </a:r>
            <a:endParaRPr lang="en-US" altLang="zh-TW"/>
          </a:p>
        </p:txBody>
      </p:sp>
      <p:sp>
        <p:nvSpPr>
          <p:cNvPr id="30728" name="Text Box 8"/>
          <p:cNvSpPr txBox="1">
            <a:spLocks noChangeArrowheads="1"/>
          </p:cNvSpPr>
          <p:nvPr/>
        </p:nvSpPr>
        <p:spPr bwMode="auto">
          <a:xfrm>
            <a:off x="6443663" y="3500438"/>
            <a:ext cx="1327150" cy="36671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/>
              <a:t>假牙置入後</a:t>
            </a:r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658207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15000"/>
    </mc:Choice>
    <mc:Fallback xmlns="">
      <p:transition xmlns:p14="http://schemas.microsoft.com/office/powerpoint/2010/main" advClick="0" advTm="15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华文楷体"/>
                <a:ea typeface="华文楷体"/>
                <a:cs typeface="华文楷体"/>
              </a:rPr>
              <a:t>局部活動假牙</a:t>
            </a:r>
            <a:endParaRPr lang="en-US" altLang="zh-TW" dirty="0">
              <a:latin typeface="华文楷体"/>
              <a:ea typeface="华文楷体"/>
              <a:cs typeface="华文楷体"/>
            </a:endParaRP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zh-TW" altLang="en-US" sz="3200" dirty="0">
                <a:solidFill>
                  <a:schemeClr val="tx1"/>
                </a:solidFill>
                <a:latin typeface="华文楷体"/>
                <a:ea typeface="华文楷体"/>
                <a:cs typeface="华文楷体"/>
              </a:rPr>
              <a:t>優點</a:t>
            </a:r>
            <a:r>
              <a:rPr lang="en-US" altLang="zh-TW" sz="3200" dirty="0">
                <a:solidFill>
                  <a:schemeClr val="tx1"/>
                </a:solidFill>
                <a:latin typeface="华文楷体"/>
                <a:ea typeface="华文楷体"/>
                <a:cs typeface="华文楷体"/>
              </a:rPr>
              <a:t>:</a:t>
            </a:r>
          </a:p>
          <a:p>
            <a:pPr marL="539750" indent="-539750"/>
            <a:r>
              <a:rPr lang="en-US" altLang="zh-TW" dirty="0">
                <a:latin typeface="华文楷体"/>
                <a:ea typeface="华文楷体"/>
                <a:cs typeface="华文楷体"/>
              </a:rPr>
              <a:t> </a:t>
            </a:r>
            <a:r>
              <a:rPr lang="zh-TW" altLang="en-US" dirty="0" smtClean="0">
                <a:solidFill>
                  <a:srgbClr val="CC0099"/>
                </a:solidFill>
                <a:latin typeface="华文楷体"/>
                <a:ea typeface="华文楷体"/>
                <a:cs typeface="华文楷体"/>
              </a:rPr>
              <a:t>費用較省</a:t>
            </a:r>
            <a:endParaRPr lang="en-US" altLang="zh-TW" dirty="0">
              <a:solidFill>
                <a:srgbClr val="CC0099"/>
              </a:solidFill>
              <a:latin typeface="华文楷体"/>
              <a:ea typeface="华文楷体"/>
              <a:cs typeface="华文楷体"/>
            </a:endParaRPr>
          </a:p>
          <a:p>
            <a:pPr marL="539750" indent="-539750"/>
            <a:r>
              <a:rPr lang="en-US" altLang="zh-TW" dirty="0">
                <a:latin typeface="华文楷体"/>
                <a:ea typeface="华文楷体"/>
                <a:cs typeface="华文楷体"/>
              </a:rPr>
              <a:t> </a:t>
            </a:r>
            <a:r>
              <a:rPr lang="zh-TW" altLang="en-US" dirty="0" smtClean="0">
                <a:solidFill>
                  <a:srgbClr val="CC0099"/>
                </a:solidFill>
                <a:latin typeface="华文楷体"/>
                <a:ea typeface="华文楷体"/>
                <a:cs typeface="华文楷体"/>
              </a:rPr>
              <a:t>製作較</a:t>
            </a:r>
            <a:r>
              <a:rPr lang="zh-TW" altLang="en-US" dirty="0">
                <a:solidFill>
                  <a:srgbClr val="CC0099"/>
                </a:solidFill>
                <a:latin typeface="华文楷体"/>
                <a:ea typeface="华文楷体"/>
                <a:cs typeface="华文楷体"/>
              </a:rPr>
              <a:t>快速</a:t>
            </a:r>
            <a:endParaRPr lang="en-US" altLang="zh-TW" dirty="0">
              <a:solidFill>
                <a:srgbClr val="CC0099"/>
              </a:solidFill>
              <a:latin typeface="华文楷体"/>
              <a:ea typeface="华文楷体"/>
              <a:cs typeface="华文楷体"/>
            </a:endParaRPr>
          </a:p>
          <a:p>
            <a:pPr marL="539750" indent="-539750"/>
            <a:r>
              <a:rPr lang="en-US" altLang="zh-TW" dirty="0">
                <a:latin typeface="华文楷体"/>
                <a:ea typeface="华文楷体"/>
                <a:cs typeface="华文楷体"/>
              </a:rPr>
              <a:t> </a:t>
            </a:r>
            <a:r>
              <a:rPr lang="zh-TW" altLang="en-US" dirty="0" smtClean="0">
                <a:latin typeface="华文楷体"/>
                <a:ea typeface="华文楷体"/>
                <a:cs typeface="华文楷体"/>
              </a:rPr>
              <a:t>幫</a:t>
            </a:r>
            <a:r>
              <a:rPr lang="zh-TW" altLang="en-US" dirty="0">
                <a:latin typeface="华文楷体"/>
                <a:ea typeface="华文楷体"/>
                <a:cs typeface="华文楷体"/>
              </a:rPr>
              <a:t>助咀嚼、發音</a:t>
            </a:r>
            <a:endParaRPr lang="en-US" altLang="zh-TW" dirty="0">
              <a:latin typeface="华文楷体"/>
              <a:ea typeface="华文楷体"/>
              <a:cs typeface="华文楷体"/>
            </a:endParaRPr>
          </a:p>
          <a:p>
            <a:pPr marL="539750" indent="-539750"/>
            <a:r>
              <a:rPr lang="en-US" altLang="zh-TW" dirty="0">
                <a:latin typeface="华文楷体"/>
                <a:ea typeface="华文楷体"/>
                <a:cs typeface="华文楷体"/>
              </a:rPr>
              <a:t> </a:t>
            </a:r>
            <a:r>
              <a:rPr kumimoji="0" lang="zh-TW" altLang="en-US" dirty="0" smtClean="0">
                <a:latin typeface="华文楷体"/>
                <a:ea typeface="华文楷体"/>
                <a:cs typeface="华文楷体"/>
              </a:rPr>
              <a:t>可同時重建缺牙及鄰</a:t>
            </a:r>
            <a:r>
              <a:rPr kumimoji="0" lang="en-US" altLang="zh-TW" dirty="0" smtClean="0">
                <a:latin typeface="华文楷体"/>
                <a:ea typeface="华文楷体"/>
                <a:cs typeface="华文楷体"/>
              </a:rPr>
              <a:t> </a:t>
            </a:r>
            <a:r>
              <a:rPr kumimoji="0" lang="zh-TW" altLang="en-US" dirty="0">
                <a:latin typeface="华文楷体"/>
                <a:ea typeface="华文楷体"/>
                <a:cs typeface="华文楷体"/>
              </a:rPr>
              <a:t>近的軟組織</a:t>
            </a:r>
            <a:endParaRPr kumimoji="0" lang="en-US" altLang="zh-TW" dirty="0">
              <a:latin typeface="华文楷体"/>
              <a:ea typeface="华文楷体"/>
              <a:cs typeface="华文楷体"/>
            </a:endParaRPr>
          </a:p>
          <a:p>
            <a:pPr marL="539750" indent="-539750">
              <a:buFontTx/>
              <a:buNone/>
            </a:pPr>
            <a:endParaRPr lang="en-US" altLang="zh-TW" dirty="0">
              <a:latin typeface="华文楷体"/>
              <a:ea typeface="华文楷体"/>
              <a:cs typeface="华文楷体"/>
            </a:endParaRPr>
          </a:p>
          <a:p>
            <a:pPr marL="539750" indent="-539750">
              <a:buFontTx/>
              <a:buNone/>
            </a:pPr>
            <a:endParaRPr kumimoji="0" lang="en-US" altLang="zh-TW" b="0" dirty="0">
              <a:latin typeface="Impact" charset="0"/>
            </a:endParaRPr>
          </a:p>
          <a:p>
            <a:pPr marL="539750" indent="-539750">
              <a:buFontTx/>
              <a:buNone/>
            </a:pPr>
            <a:endParaRPr kumimoji="0" lang="en-US" altLang="zh-TW" b="0" dirty="0">
              <a:latin typeface="Impact" charset="0"/>
            </a:endParaRPr>
          </a:p>
          <a:p>
            <a:pPr marL="539750" indent="-539750">
              <a:buFontTx/>
              <a:buNone/>
            </a:pPr>
            <a:endParaRPr lang="en-US" altLang="zh-TW" dirty="0"/>
          </a:p>
        </p:txBody>
      </p:sp>
      <p:sp>
        <p:nvSpPr>
          <p:cNvPr id="32772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218155" y="1626603"/>
            <a:ext cx="4233862" cy="4248150"/>
          </a:xfrm>
        </p:spPr>
        <p:txBody>
          <a:bodyPr>
            <a:normAutofit/>
          </a:bodyPr>
          <a:lstStyle/>
          <a:p>
            <a:pPr marL="114300" indent="0">
              <a:buNone/>
            </a:pPr>
            <a:r>
              <a:rPr kumimoji="0" lang="zh-TW" altLang="en-US" sz="3200" dirty="0">
                <a:solidFill>
                  <a:schemeClr val="tx1"/>
                </a:solidFill>
                <a:latin typeface="华文楷体"/>
                <a:ea typeface="华文楷体"/>
                <a:cs typeface="华文楷体"/>
              </a:rPr>
              <a:t>缺點</a:t>
            </a:r>
            <a:r>
              <a:rPr kumimoji="0" lang="en-US" altLang="zh-TW" sz="3200" dirty="0">
                <a:solidFill>
                  <a:schemeClr val="tx1"/>
                </a:solidFill>
                <a:latin typeface="华文楷体"/>
                <a:ea typeface="华文楷体"/>
                <a:cs typeface="华文楷体"/>
              </a:rPr>
              <a:t>:</a:t>
            </a:r>
          </a:p>
          <a:p>
            <a:r>
              <a:rPr lang="en-US" altLang="zh-TW" dirty="0">
                <a:latin typeface="华文楷体"/>
                <a:ea typeface="华文楷体"/>
                <a:cs typeface="华文楷体"/>
              </a:rPr>
              <a:t> </a:t>
            </a:r>
            <a:r>
              <a:rPr kumimoji="0" lang="zh-TW" altLang="en-US" dirty="0" smtClean="0">
                <a:solidFill>
                  <a:srgbClr val="CC0099"/>
                </a:solidFill>
                <a:latin typeface="华文楷体"/>
                <a:ea typeface="华文楷体"/>
                <a:cs typeface="华文楷体"/>
              </a:rPr>
              <a:t>不穩</a:t>
            </a:r>
            <a:r>
              <a:rPr kumimoji="0" lang="zh-TW" altLang="en-US" dirty="0">
                <a:solidFill>
                  <a:srgbClr val="CC0099"/>
                </a:solidFill>
                <a:latin typeface="华文楷体"/>
                <a:ea typeface="华文楷体"/>
                <a:cs typeface="华文楷体"/>
              </a:rPr>
              <a:t>定</a:t>
            </a:r>
            <a:endParaRPr kumimoji="0" lang="en-US" altLang="zh-TW" dirty="0">
              <a:solidFill>
                <a:srgbClr val="CC0099"/>
              </a:solidFill>
              <a:latin typeface="华文楷体"/>
              <a:ea typeface="华文楷体"/>
              <a:cs typeface="华文楷体"/>
            </a:endParaRPr>
          </a:p>
          <a:p>
            <a:r>
              <a:rPr lang="en-US" altLang="zh-TW" dirty="0">
                <a:latin typeface="华文楷体"/>
                <a:ea typeface="华文楷体"/>
                <a:cs typeface="华文楷体"/>
              </a:rPr>
              <a:t> </a:t>
            </a:r>
            <a:r>
              <a:rPr kumimoji="0" lang="zh-TW" altLang="en-US" dirty="0" smtClean="0">
                <a:solidFill>
                  <a:srgbClr val="CC0099"/>
                </a:solidFill>
                <a:latin typeface="华文楷体"/>
                <a:ea typeface="华文楷体"/>
                <a:cs typeface="华文楷体"/>
              </a:rPr>
              <a:t>異物感較</a:t>
            </a:r>
            <a:r>
              <a:rPr kumimoji="0" lang="zh-TW" altLang="en-US" dirty="0">
                <a:solidFill>
                  <a:srgbClr val="CC0099"/>
                </a:solidFill>
                <a:latin typeface="华文楷体"/>
                <a:ea typeface="华文楷体"/>
                <a:cs typeface="华文楷体"/>
              </a:rPr>
              <a:t>大</a:t>
            </a:r>
            <a:endParaRPr kumimoji="0" lang="en-US" altLang="zh-TW" dirty="0">
              <a:solidFill>
                <a:srgbClr val="CC0099"/>
              </a:solidFill>
              <a:latin typeface="华文楷体"/>
              <a:ea typeface="华文楷体"/>
              <a:cs typeface="华文楷体"/>
            </a:endParaRPr>
          </a:p>
          <a:p>
            <a:r>
              <a:rPr lang="en-US" altLang="zh-TW" dirty="0">
                <a:latin typeface="华文楷体"/>
                <a:ea typeface="华文楷体"/>
                <a:cs typeface="华文楷体"/>
              </a:rPr>
              <a:t> </a:t>
            </a:r>
            <a:r>
              <a:rPr lang="zh-TW" altLang="en-US" dirty="0" smtClean="0">
                <a:solidFill>
                  <a:srgbClr val="CC0099"/>
                </a:solidFill>
                <a:latin typeface="华文楷体"/>
                <a:ea typeface="华文楷体"/>
                <a:cs typeface="华文楷体"/>
              </a:rPr>
              <a:t>無法持久穩</a:t>
            </a:r>
            <a:r>
              <a:rPr lang="zh-TW" altLang="en-US" dirty="0">
                <a:solidFill>
                  <a:srgbClr val="CC0099"/>
                </a:solidFill>
                <a:latin typeface="华文楷体"/>
                <a:ea typeface="华文楷体"/>
                <a:cs typeface="华文楷体"/>
              </a:rPr>
              <a:t>定</a:t>
            </a:r>
            <a:endParaRPr lang="en-US" altLang="zh-TW" dirty="0">
              <a:solidFill>
                <a:srgbClr val="CC0099"/>
              </a:solidFill>
              <a:latin typeface="华文楷体"/>
              <a:ea typeface="华文楷体"/>
              <a:cs typeface="华文楷体"/>
            </a:endParaRPr>
          </a:p>
          <a:p>
            <a:r>
              <a:rPr lang="en-US" altLang="zh-TW" dirty="0">
                <a:latin typeface="华文楷体"/>
                <a:ea typeface="华文楷体"/>
                <a:cs typeface="华文楷体"/>
              </a:rPr>
              <a:t> </a:t>
            </a:r>
            <a:r>
              <a:rPr kumimoji="0" lang="zh-TW" altLang="en-US" dirty="0" smtClean="0">
                <a:latin typeface="华文楷体"/>
                <a:ea typeface="华文楷体"/>
                <a:cs typeface="华文楷体"/>
              </a:rPr>
              <a:t>可能壓迫牙齦而受傷</a:t>
            </a:r>
            <a:endParaRPr kumimoji="0" lang="en-US" altLang="zh-TW" dirty="0">
              <a:latin typeface="华文楷体"/>
              <a:ea typeface="华文楷体"/>
              <a:cs typeface="华文楷体"/>
            </a:endParaRPr>
          </a:p>
          <a:p>
            <a:r>
              <a:rPr lang="en-US" altLang="zh-TW" dirty="0">
                <a:latin typeface="华文楷体"/>
                <a:ea typeface="华文楷体"/>
                <a:cs typeface="华文楷体"/>
              </a:rPr>
              <a:t> </a:t>
            </a:r>
            <a:r>
              <a:rPr kumimoji="0" lang="zh-TW" altLang="en-US" dirty="0" smtClean="0">
                <a:latin typeface="华文楷体"/>
                <a:ea typeface="华文楷体"/>
                <a:cs typeface="华文楷体"/>
              </a:rPr>
              <a:t>咀嚼功能較固定假</a:t>
            </a:r>
            <a:r>
              <a:rPr kumimoji="0" lang="zh-TW" altLang="en-US" dirty="0">
                <a:latin typeface="华文楷体"/>
                <a:ea typeface="华文楷体"/>
                <a:cs typeface="华文楷体"/>
              </a:rPr>
              <a:t>牙差</a:t>
            </a:r>
            <a:endParaRPr lang="en-US" altLang="zh-TW" dirty="0">
              <a:latin typeface="华文楷体"/>
              <a:ea typeface="华文楷体"/>
              <a:cs typeface="华文楷体"/>
            </a:endParaRPr>
          </a:p>
          <a:p>
            <a:r>
              <a:rPr lang="en-US" altLang="zh-TW" dirty="0">
                <a:latin typeface="华文楷体"/>
                <a:ea typeface="华文楷体"/>
                <a:cs typeface="华文楷体"/>
              </a:rPr>
              <a:t> </a:t>
            </a:r>
            <a:r>
              <a:rPr kumimoji="0" lang="zh-TW" altLang="en-US" dirty="0" smtClean="0">
                <a:solidFill>
                  <a:srgbClr val="CC0099"/>
                </a:solidFill>
                <a:latin typeface="华文楷体"/>
                <a:ea typeface="华文楷体"/>
                <a:cs typeface="华文楷体"/>
              </a:rPr>
              <a:t>可能</a:t>
            </a:r>
            <a:r>
              <a:rPr kumimoji="0" lang="zh-TW" altLang="en-US" dirty="0">
                <a:solidFill>
                  <a:srgbClr val="CC0099"/>
                </a:solidFill>
                <a:latin typeface="华文楷体"/>
                <a:ea typeface="华文楷体"/>
                <a:cs typeface="华文楷体"/>
              </a:rPr>
              <a:t>有金屬勾子外露</a:t>
            </a:r>
            <a:r>
              <a:rPr kumimoji="0" lang="en-US" altLang="zh-TW" dirty="0">
                <a:solidFill>
                  <a:srgbClr val="CC0099"/>
                </a:solidFill>
                <a:latin typeface="华文楷体"/>
                <a:ea typeface="华文楷体"/>
                <a:cs typeface="华文楷体"/>
              </a:rPr>
              <a:t>,</a:t>
            </a:r>
            <a:r>
              <a:rPr kumimoji="0" lang="zh-TW" altLang="en-US" dirty="0">
                <a:solidFill>
                  <a:srgbClr val="CC0099"/>
                </a:solidFill>
                <a:latin typeface="华文楷体"/>
                <a:ea typeface="华文楷体"/>
                <a:cs typeface="华文楷体"/>
              </a:rPr>
              <a:t>不美觀</a:t>
            </a:r>
            <a:endParaRPr kumimoji="0" lang="en-US" altLang="zh-TW" dirty="0">
              <a:solidFill>
                <a:srgbClr val="CC0099"/>
              </a:solidFill>
              <a:latin typeface="华文楷体"/>
              <a:ea typeface="华文楷体"/>
              <a:cs typeface="华文楷体"/>
            </a:endParaRPr>
          </a:p>
          <a:p>
            <a:pPr>
              <a:buFontTx/>
              <a:buNone/>
            </a:pPr>
            <a:endParaRPr lang="en-US" altLang="zh-TW" dirty="0">
              <a:solidFill>
                <a:srgbClr val="CC0099"/>
              </a:solidFill>
            </a:endParaRPr>
          </a:p>
          <a:p>
            <a:pPr>
              <a:buFontTx/>
              <a:buNone/>
            </a:pPr>
            <a:endParaRPr kumimoji="0"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1261117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30000"/>
    </mc:Choice>
    <mc:Fallback xmlns="">
      <p:transition xmlns:p14="http://schemas.microsoft.com/office/powerpoint/2010/main" advClick="0" advTm="30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华文楷体"/>
                <a:ea typeface="华文楷体"/>
                <a:cs typeface="华文楷体"/>
              </a:rPr>
              <a:t>覆蓋式假牙</a:t>
            </a:r>
            <a:endParaRPr lang="en-US" altLang="zh-TW" dirty="0">
              <a:latin typeface="华文楷体"/>
              <a:ea typeface="华文楷体"/>
              <a:cs typeface="华文楷体"/>
            </a:endParaRP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zh-TW" altLang="en-US" sz="3200" dirty="0">
                <a:latin typeface="华文楷体"/>
                <a:ea typeface="华文楷体"/>
                <a:cs typeface="华文楷体"/>
              </a:rPr>
              <a:t>當口中有殘留牙根可以利用時</a:t>
            </a:r>
            <a:r>
              <a:rPr lang="en-US" altLang="zh-TW" sz="3200" dirty="0">
                <a:latin typeface="华文楷体"/>
                <a:ea typeface="华文楷体"/>
                <a:cs typeface="华文楷体"/>
              </a:rPr>
              <a:t>,</a:t>
            </a:r>
            <a:r>
              <a:rPr lang="zh-TW" altLang="en-US" sz="3200" dirty="0" smtClean="0">
                <a:solidFill>
                  <a:srgbClr val="CC0099"/>
                </a:solidFill>
                <a:latin typeface="华文楷体"/>
                <a:ea typeface="华文楷体"/>
                <a:cs typeface="华文楷体"/>
              </a:rPr>
              <a:t>利用這些牙根提供假牙一些支撐</a:t>
            </a:r>
            <a:r>
              <a:rPr lang="zh-TW" altLang="en-US" sz="3200" dirty="0">
                <a:solidFill>
                  <a:srgbClr val="CC0099"/>
                </a:solidFill>
                <a:latin typeface="华文楷体"/>
                <a:ea typeface="华文楷体"/>
                <a:cs typeface="华文楷体"/>
              </a:rPr>
              <a:t>。</a:t>
            </a:r>
            <a:endParaRPr lang="en-US" altLang="zh-TW" sz="3200" dirty="0">
              <a:solidFill>
                <a:srgbClr val="CC0099"/>
              </a:solidFill>
              <a:latin typeface="华文楷体"/>
              <a:ea typeface="华文楷体"/>
              <a:cs typeface="华文楷体"/>
            </a:endParaRPr>
          </a:p>
          <a:p>
            <a:pPr>
              <a:buFontTx/>
              <a:buNone/>
            </a:pPr>
            <a:endParaRPr lang="en-US" altLang="zh-TW" sz="3200" dirty="0">
              <a:latin typeface="华文楷体"/>
              <a:ea typeface="华文楷体"/>
              <a:cs typeface="华文楷体"/>
            </a:endParaRPr>
          </a:p>
          <a:p>
            <a:r>
              <a:rPr lang="zh-TW" altLang="en-US" sz="3200" dirty="0">
                <a:latin typeface="华文楷体"/>
                <a:ea typeface="华文楷体"/>
                <a:cs typeface="华文楷体"/>
              </a:rPr>
              <a:t>可以</a:t>
            </a:r>
            <a:r>
              <a:rPr lang="zh-TW" altLang="en-US" sz="3200" dirty="0">
                <a:solidFill>
                  <a:srgbClr val="CC0099"/>
                </a:solidFill>
                <a:latin typeface="华文楷体"/>
                <a:ea typeface="华文楷体"/>
                <a:cs typeface="华文楷体"/>
              </a:rPr>
              <a:t>在這些牙根上</a:t>
            </a:r>
            <a:r>
              <a:rPr lang="en-US" altLang="zh-TW" sz="3200" dirty="0">
                <a:solidFill>
                  <a:srgbClr val="CC0099"/>
                </a:solidFill>
                <a:latin typeface="华文楷体"/>
                <a:ea typeface="华文楷体"/>
                <a:cs typeface="华文楷体"/>
              </a:rPr>
              <a:t>,</a:t>
            </a:r>
            <a:r>
              <a:rPr lang="zh-TW" altLang="en-US" sz="3200" dirty="0">
                <a:solidFill>
                  <a:srgbClr val="CC0099"/>
                </a:solidFill>
                <a:latin typeface="华文楷体"/>
                <a:ea typeface="华文楷体"/>
                <a:cs typeface="华文楷体"/>
              </a:rPr>
              <a:t>做一些精密裝置</a:t>
            </a:r>
            <a:r>
              <a:rPr lang="en-US" altLang="zh-TW" sz="3200" dirty="0">
                <a:solidFill>
                  <a:srgbClr val="CC0099"/>
                </a:solidFill>
                <a:latin typeface="华文楷体"/>
                <a:ea typeface="华文楷体"/>
                <a:cs typeface="华文楷体"/>
              </a:rPr>
              <a:t>,</a:t>
            </a:r>
            <a:r>
              <a:rPr lang="zh-TW" altLang="en-US" sz="3200" dirty="0" smtClean="0">
                <a:latin typeface="华文楷体"/>
                <a:ea typeface="华文楷体"/>
                <a:cs typeface="华文楷体"/>
              </a:rPr>
              <a:t>來使假牙更穩</a:t>
            </a:r>
            <a:r>
              <a:rPr lang="zh-TW" altLang="en-US" sz="3200" dirty="0">
                <a:latin typeface="华文楷体"/>
                <a:ea typeface="华文楷体"/>
                <a:cs typeface="华文楷体"/>
              </a:rPr>
              <a:t>定。</a:t>
            </a:r>
            <a:endParaRPr lang="en-US" altLang="zh-TW" sz="3200" dirty="0">
              <a:latin typeface="华文楷体"/>
              <a:ea typeface="华文楷体"/>
              <a:cs typeface="华文楷体"/>
            </a:endParaRPr>
          </a:p>
        </p:txBody>
      </p:sp>
    </p:spTree>
    <p:extLst>
      <p:ext uri="{BB962C8B-B14F-4D97-AF65-F5344CB8AC3E}">
        <p14:creationId xmlns:p14="http://schemas.microsoft.com/office/powerpoint/2010/main" val="2307902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45000"/>
    </mc:Choice>
    <mc:Fallback xmlns="">
      <p:transition xmlns:p14="http://schemas.microsoft.com/office/powerpoint/2010/main" advClick="0" advTm="45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华文楷体"/>
                <a:ea typeface="华文楷体"/>
                <a:cs typeface="华文楷体"/>
              </a:rPr>
              <a:t>覆蓋式假牙</a:t>
            </a:r>
            <a:endParaRPr lang="en-US" altLang="zh-TW" dirty="0">
              <a:latin typeface="华文楷体"/>
              <a:ea typeface="华文楷体"/>
              <a:cs typeface="华文楷体"/>
            </a:endParaRP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4820" name="Picture 4" descr="林阿蜂 02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6375" y="1412875"/>
            <a:ext cx="5975350" cy="4483100"/>
          </a:xfrm>
          <a:prstGeom prst="rect">
            <a:avLst/>
          </a:prstGeom>
          <a:noFill/>
          <a:ln w="9525">
            <a:solidFill>
              <a:srgbClr val="333399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821" name="Line 5"/>
          <p:cNvSpPr>
            <a:spLocks noChangeShapeType="1"/>
          </p:cNvSpPr>
          <p:nvPr/>
        </p:nvSpPr>
        <p:spPr bwMode="auto">
          <a:xfrm flipV="1">
            <a:off x="6443663" y="3141663"/>
            <a:ext cx="1079500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822" name="Line 6"/>
          <p:cNvSpPr>
            <a:spLocks noChangeShapeType="1"/>
          </p:cNvSpPr>
          <p:nvPr/>
        </p:nvSpPr>
        <p:spPr bwMode="auto">
          <a:xfrm flipV="1">
            <a:off x="6659563" y="3068638"/>
            <a:ext cx="935037" cy="13684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823" name="Text Box 7"/>
          <p:cNvSpPr txBox="1">
            <a:spLocks noChangeArrowheads="1"/>
          </p:cNvSpPr>
          <p:nvPr/>
        </p:nvSpPr>
        <p:spPr bwMode="auto">
          <a:xfrm>
            <a:off x="6732588" y="2565400"/>
            <a:ext cx="180022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34824" name="Text Box 8"/>
          <p:cNvSpPr txBox="1">
            <a:spLocks noChangeArrowheads="1"/>
          </p:cNvSpPr>
          <p:nvPr/>
        </p:nvSpPr>
        <p:spPr bwMode="auto">
          <a:xfrm>
            <a:off x="7019925" y="2349500"/>
            <a:ext cx="1871663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zh-TW" altLang="en-US" sz="2800" b="1">
                <a:solidFill>
                  <a:srgbClr val="FF0000"/>
                </a:solidFill>
              </a:rPr>
              <a:t>可以利用的牙根</a:t>
            </a:r>
            <a:endParaRPr lang="en-US" altLang="zh-TW" sz="2800" b="1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3102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15000"/>
    </mc:Choice>
    <mc:Fallback xmlns="">
      <p:transition xmlns:p14="http://schemas.microsoft.com/office/powerpoint/2010/main" advClick="0" advTm="15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华文楷体"/>
                <a:ea typeface="华文楷体"/>
                <a:cs typeface="华文楷体"/>
              </a:rPr>
              <a:t>覆蓋式假牙</a:t>
            </a:r>
            <a:endParaRPr lang="en-US" altLang="zh-TW" dirty="0">
              <a:latin typeface="华文楷体"/>
              <a:ea typeface="华文楷体"/>
              <a:cs typeface="华文楷体"/>
            </a:endParaRP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5844" name="Picture 4" descr="林阿蜂 03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449" r="18965"/>
          <a:stretch>
            <a:fillRect/>
          </a:stretch>
        </p:blipFill>
        <p:spPr bwMode="auto">
          <a:xfrm>
            <a:off x="755650" y="1484313"/>
            <a:ext cx="3527425" cy="2892425"/>
          </a:xfrm>
          <a:prstGeom prst="rect">
            <a:avLst/>
          </a:prstGeom>
          <a:noFill/>
          <a:ln w="9525">
            <a:solidFill>
              <a:srgbClr val="333399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845" name="Picture 5" descr="林阿蜂 04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24" t="5629" r="2826"/>
          <a:stretch>
            <a:fillRect/>
          </a:stretch>
        </p:blipFill>
        <p:spPr bwMode="auto">
          <a:xfrm>
            <a:off x="4572000" y="2852738"/>
            <a:ext cx="3960813" cy="3017837"/>
          </a:xfrm>
          <a:prstGeom prst="rect">
            <a:avLst/>
          </a:prstGeom>
          <a:noFill/>
          <a:ln w="9525">
            <a:solidFill>
              <a:srgbClr val="333399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5847" name="Text Box 7"/>
          <p:cNvSpPr txBox="1">
            <a:spLocks noChangeArrowheads="1"/>
          </p:cNvSpPr>
          <p:nvPr/>
        </p:nvSpPr>
        <p:spPr bwMode="auto">
          <a:xfrm>
            <a:off x="4643438" y="1628775"/>
            <a:ext cx="1728787" cy="519113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TW" altLang="en-US" sz="2800" b="1"/>
              <a:t>精密裝置</a:t>
            </a:r>
            <a:endParaRPr lang="en-US" altLang="zh-TW" sz="2800" b="1"/>
          </a:p>
        </p:txBody>
      </p:sp>
      <p:sp>
        <p:nvSpPr>
          <p:cNvPr id="35850" name="Line 10"/>
          <p:cNvSpPr>
            <a:spLocks noChangeShapeType="1"/>
          </p:cNvSpPr>
          <p:nvPr/>
        </p:nvSpPr>
        <p:spPr bwMode="auto">
          <a:xfrm flipH="1">
            <a:off x="5508625" y="2060575"/>
            <a:ext cx="71438" cy="17287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851" name="Line 11"/>
          <p:cNvSpPr>
            <a:spLocks noChangeShapeType="1"/>
          </p:cNvSpPr>
          <p:nvPr/>
        </p:nvSpPr>
        <p:spPr bwMode="auto">
          <a:xfrm flipH="1">
            <a:off x="3203575" y="1916113"/>
            <a:ext cx="1512888" cy="5762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5470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15000"/>
    </mc:Choice>
    <mc:Fallback xmlns="">
      <p:transition xmlns:p14="http://schemas.microsoft.com/office/powerpoint/2010/main" advClick="0" advTm="15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>
                <a:latin typeface="华文楷体"/>
                <a:ea typeface="华文楷体"/>
                <a:cs typeface="华文楷体"/>
              </a:rPr>
              <a:t>植牙協助式活動假</a:t>
            </a:r>
            <a:r>
              <a:rPr lang="zh-TW" altLang="en-US" dirty="0">
                <a:latin typeface="华文楷体"/>
                <a:ea typeface="华文楷体"/>
                <a:cs typeface="华文楷体"/>
              </a:rPr>
              <a:t>牙</a:t>
            </a:r>
            <a:endParaRPr lang="en-US" altLang="zh-TW" dirty="0">
              <a:latin typeface="华文楷体"/>
              <a:ea typeface="华文楷体"/>
              <a:cs typeface="华文楷体"/>
            </a:endParaRP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114300" indent="0">
              <a:buNone/>
            </a:pPr>
            <a:endParaRPr lang="en-US" dirty="0"/>
          </a:p>
        </p:txBody>
      </p:sp>
      <p:pic>
        <p:nvPicPr>
          <p:cNvPr id="2" name="Picture 1" descr="上顎植牙locato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571234"/>
            <a:ext cx="7408779" cy="4939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1699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15000"/>
    </mc:Choice>
    <mc:Fallback xmlns="">
      <p:transition xmlns:p14="http://schemas.microsoft.com/office/powerpoint/2010/main" advClick="0" advTm="15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>
                <a:latin typeface="华文楷体"/>
                <a:ea typeface="华文楷体"/>
                <a:cs typeface="华文楷体"/>
              </a:rPr>
              <a:t>植牙協助式活動假</a:t>
            </a:r>
            <a:r>
              <a:rPr lang="zh-TW" altLang="en-US" dirty="0">
                <a:latin typeface="华文楷体"/>
                <a:ea typeface="华文楷体"/>
                <a:cs typeface="华文楷体"/>
              </a:rPr>
              <a:t>牙</a:t>
            </a:r>
            <a:endParaRPr lang="en-US" altLang="zh-TW" dirty="0">
              <a:latin typeface="华文楷体"/>
              <a:ea typeface="华文楷体"/>
              <a:cs typeface="华文楷体"/>
            </a:endParaRP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114300" indent="0">
              <a:buNone/>
            </a:pPr>
            <a:endParaRPr lang="en-US" dirty="0"/>
          </a:p>
        </p:txBody>
      </p:sp>
      <p:pic>
        <p:nvPicPr>
          <p:cNvPr id="3" name="Picture 2" descr="上顎植牙全口假牙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359" y="1417638"/>
            <a:ext cx="6530273" cy="5381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9677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15000"/>
    </mc:Choice>
    <mc:Fallback xmlns="">
      <p:transition xmlns:p14="http://schemas.microsoft.com/office/powerpoint/2010/main" advClick="0" advTm="15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>
                <a:latin typeface="华文楷体"/>
                <a:ea typeface="华文楷体"/>
                <a:cs typeface="华文楷体"/>
              </a:rPr>
              <a:t>製作假牙</a:t>
            </a:r>
            <a:r>
              <a:rPr lang="en-US" altLang="zh-TW" dirty="0" smtClean="0">
                <a:latin typeface="华文楷体"/>
                <a:ea typeface="华文楷体"/>
                <a:cs typeface="华文楷体"/>
              </a:rPr>
              <a:t>:</a:t>
            </a:r>
            <a:r>
              <a:rPr lang="zh-TW" altLang="en-US" dirty="0" smtClean="0">
                <a:latin typeface="华文楷体"/>
                <a:ea typeface="华文楷体"/>
                <a:cs typeface="华文楷体"/>
              </a:rPr>
              <a:t>牙醫助理跟診須知</a:t>
            </a:r>
            <a:endParaRPr lang="en-US" dirty="0">
              <a:latin typeface="华文楷体"/>
              <a:ea typeface="华文楷体"/>
              <a:cs typeface="华文楷体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sz="3200" dirty="0" smtClean="0">
                <a:solidFill>
                  <a:srgbClr val="FF0000"/>
                </a:solidFill>
                <a:latin typeface="华文楷体"/>
                <a:ea typeface="华文楷体"/>
                <a:cs typeface="华文楷体"/>
              </a:rPr>
              <a:t>假牙的分類及如何向患者解說假牙製作的過程</a:t>
            </a:r>
            <a:endParaRPr lang="en-US" altLang="zh-TW" sz="3200" dirty="0" smtClean="0">
              <a:solidFill>
                <a:srgbClr val="FF0000"/>
              </a:solidFill>
              <a:latin typeface="华文楷体"/>
              <a:ea typeface="华文楷体"/>
              <a:cs typeface="华文楷体"/>
            </a:endParaRPr>
          </a:p>
          <a:p>
            <a:r>
              <a:rPr lang="zh-TW" altLang="en-US" sz="3200" dirty="0" smtClean="0">
                <a:latin typeface="华文楷体"/>
                <a:ea typeface="华文楷体"/>
                <a:cs typeface="华文楷体"/>
              </a:rPr>
              <a:t>印模</a:t>
            </a:r>
            <a:r>
              <a:rPr lang="en-US" altLang="zh-TW" sz="3200" dirty="0" smtClean="0">
                <a:latin typeface="华文楷体"/>
                <a:ea typeface="华文楷体"/>
                <a:cs typeface="华文楷体"/>
              </a:rPr>
              <a:t>(</a:t>
            </a:r>
            <a:r>
              <a:rPr lang="zh-TW" altLang="en-US" sz="3200" dirty="0" smtClean="0">
                <a:latin typeface="华文楷体"/>
                <a:ea typeface="华文楷体"/>
                <a:cs typeface="华文楷体"/>
              </a:rPr>
              <a:t>材料及方式</a:t>
            </a:r>
            <a:r>
              <a:rPr lang="en-US" altLang="zh-TW" sz="3200" dirty="0" smtClean="0">
                <a:latin typeface="华文楷体"/>
                <a:ea typeface="华文楷体"/>
                <a:cs typeface="华文楷体"/>
              </a:rPr>
              <a:t>)</a:t>
            </a:r>
          </a:p>
          <a:p>
            <a:r>
              <a:rPr lang="zh-TW" altLang="en-US" sz="3200" dirty="0" smtClean="0">
                <a:latin typeface="华文楷体"/>
                <a:ea typeface="华文楷体"/>
                <a:cs typeface="华文楷体"/>
              </a:rPr>
              <a:t>倒石膏模型</a:t>
            </a:r>
            <a:endParaRPr lang="en-US" altLang="zh-TW" sz="3200" dirty="0" smtClean="0">
              <a:latin typeface="华文楷体"/>
              <a:ea typeface="华文楷体"/>
              <a:cs typeface="华文楷体"/>
            </a:endParaRPr>
          </a:p>
          <a:p>
            <a:r>
              <a:rPr lang="zh-TW" altLang="en-US" sz="3200" dirty="0" smtClean="0">
                <a:latin typeface="华文楷体"/>
                <a:ea typeface="华文楷体"/>
                <a:cs typeface="华文楷体"/>
              </a:rPr>
              <a:t>送收模型</a:t>
            </a:r>
            <a:endParaRPr lang="en-US" altLang="zh-TW" sz="3200" dirty="0" smtClean="0">
              <a:latin typeface="华文楷体"/>
              <a:ea typeface="华文楷体"/>
              <a:cs typeface="华文楷体"/>
            </a:endParaRPr>
          </a:p>
          <a:p>
            <a:r>
              <a:rPr lang="zh-TW" altLang="en-US" sz="3200" dirty="0" smtClean="0">
                <a:latin typeface="华文楷体"/>
                <a:ea typeface="华文楷体"/>
                <a:cs typeface="华文楷体"/>
              </a:rPr>
              <a:t>假牙黏著</a:t>
            </a:r>
            <a:endParaRPr lang="en-US" altLang="zh-TW" sz="3200" dirty="0" smtClean="0">
              <a:latin typeface="华文楷体"/>
              <a:ea typeface="华文楷体"/>
              <a:cs typeface="华文楷体"/>
            </a:endParaRPr>
          </a:p>
          <a:p>
            <a:r>
              <a:rPr lang="zh-TW" altLang="en-US" sz="3200" dirty="0" smtClean="0">
                <a:latin typeface="华文楷体"/>
                <a:ea typeface="华文楷体"/>
                <a:cs typeface="华文楷体"/>
              </a:rPr>
              <a:t>如何保養假牙</a:t>
            </a:r>
            <a:endParaRPr lang="en-US" sz="3200" dirty="0">
              <a:latin typeface="华文楷体"/>
              <a:ea typeface="华文楷体"/>
              <a:cs typeface="华文楷体"/>
            </a:endParaRPr>
          </a:p>
        </p:txBody>
      </p:sp>
    </p:spTree>
    <p:extLst>
      <p:ext uri="{BB962C8B-B14F-4D97-AF65-F5344CB8AC3E}">
        <p14:creationId xmlns:p14="http://schemas.microsoft.com/office/powerpoint/2010/main" val="28332690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>
                <a:latin typeface="华文楷体"/>
                <a:ea typeface="华文楷体"/>
                <a:cs typeface="华文楷体"/>
              </a:rPr>
              <a:t>製作假牙</a:t>
            </a:r>
            <a:r>
              <a:rPr lang="en-US" altLang="zh-TW" dirty="0" smtClean="0">
                <a:latin typeface="华文楷体"/>
                <a:ea typeface="华文楷体"/>
                <a:cs typeface="华文楷体"/>
              </a:rPr>
              <a:t>:</a:t>
            </a:r>
            <a:r>
              <a:rPr lang="zh-TW" altLang="en-US" dirty="0" smtClean="0">
                <a:latin typeface="华文楷体"/>
                <a:ea typeface="华文楷体"/>
                <a:cs typeface="华文楷体"/>
              </a:rPr>
              <a:t>牙醫助理跟診須知</a:t>
            </a:r>
            <a:endParaRPr lang="en-US" dirty="0">
              <a:latin typeface="华文楷体"/>
              <a:ea typeface="华文楷体"/>
              <a:cs typeface="华文楷体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sz="3200" dirty="0" smtClean="0">
                <a:solidFill>
                  <a:srgbClr val="000000"/>
                </a:solidFill>
                <a:latin typeface="华文楷体"/>
                <a:ea typeface="华文楷体"/>
                <a:cs typeface="华文楷体"/>
              </a:rPr>
              <a:t>假牙的分類及如何向患者解說假牙製作的過程</a:t>
            </a:r>
            <a:endParaRPr lang="en-US" altLang="zh-TW" sz="3200" dirty="0" smtClean="0">
              <a:solidFill>
                <a:srgbClr val="000000"/>
              </a:solidFill>
              <a:latin typeface="华文楷体"/>
              <a:ea typeface="华文楷体"/>
              <a:cs typeface="华文楷体"/>
            </a:endParaRPr>
          </a:p>
          <a:p>
            <a:r>
              <a:rPr lang="zh-TW" altLang="en-US" sz="3200" dirty="0" smtClean="0">
                <a:solidFill>
                  <a:srgbClr val="FF0000"/>
                </a:solidFill>
                <a:latin typeface="华文楷体"/>
                <a:ea typeface="华文楷体"/>
                <a:cs typeface="华文楷体"/>
              </a:rPr>
              <a:t>印模</a:t>
            </a:r>
            <a:r>
              <a:rPr lang="en-US" altLang="zh-TW" sz="3200" dirty="0" smtClean="0">
                <a:solidFill>
                  <a:srgbClr val="FF0000"/>
                </a:solidFill>
                <a:latin typeface="华文楷体"/>
                <a:ea typeface="华文楷体"/>
                <a:cs typeface="华文楷体"/>
              </a:rPr>
              <a:t>(</a:t>
            </a:r>
            <a:r>
              <a:rPr lang="zh-TW" altLang="en-US" sz="3200" dirty="0" smtClean="0">
                <a:solidFill>
                  <a:srgbClr val="FF0000"/>
                </a:solidFill>
                <a:latin typeface="华文楷体"/>
                <a:ea typeface="华文楷体"/>
                <a:cs typeface="华文楷体"/>
              </a:rPr>
              <a:t>材料及方式</a:t>
            </a:r>
            <a:r>
              <a:rPr lang="en-US" altLang="zh-TW" sz="3200" dirty="0" smtClean="0">
                <a:solidFill>
                  <a:srgbClr val="FF0000"/>
                </a:solidFill>
                <a:latin typeface="华文楷体"/>
                <a:ea typeface="华文楷体"/>
                <a:cs typeface="华文楷体"/>
              </a:rPr>
              <a:t>)</a:t>
            </a:r>
          </a:p>
          <a:p>
            <a:r>
              <a:rPr lang="zh-TW" altLang="en-US" sz="3200" dirty="0" smtClean="0">
                <a:latin typeface="华文楷体"/>
                <a:ea typeface="华文楷体"/>
                <a:cs typeface="华文楷体"/>
              </a:rPr>
              <a:t>倒石膏模型</a:t>
            </a:r>
            <a:endParaRPr lang="en-US" altLang="zh-TW" sz="3200" dirty="0" smtClean="0">
              <a:latin typeface="华文楷体"/>
              <a:ea typeface="华文楷体"/>
              <a:cs typeface="华文楷体"/>
            </a:endParaRPr>
          </a:p>
          <a:p>
            <a:r>
              <a:rPr lang="zh-TW" altLang="en-US" sz="3200" dirty="0" smtClean="0">
                <a:latin typeface="华文楷体"/>
                <a:ea typeface="华文楷体"/>
                <a:cs typeface="华文楷体"/>
              </a:rPr>
              <a:t>送收模型</a:t>
            </a:r>
            <a:endParaRPr lang="en-US" altLang="zh-TW" sz="3200" dirty="0" smtClean="0">
              <a:latin typeface="华文楷体"/>
              <a:ea typeface="华文楷体"/>
              <a:cs typeface="华文楷体"/>
            </a:endParaRPr>
          </a:p>
          <a:p>
            <a:r>
              <a:rPr lang="zh-TW" altLang="en-US" sz="3200" dirty="0" smtClean="0">
                <a:latin typeface="华文楷体"/>
                <a:ea typeface="华文楷体"/>
                <a:cs typeface="华文楷体"/>
              </a:rPr>
              <a:t>假牙黏著</a:t>
            </a:r>
            <a:endParaRPr lang="en-US" altLang="zh-TW" sz="3200" dirty="0" smtClean="0">
              <a:latin typeface="华文楷体"/>
              <a:ea typeface="华文楷体"/>
              <a:cs typeface="华文楷体"/>
            </a:endParaRPr>
          </a:p>
          <a:p>
            <a:r>
              <a:rPr lang="zh-TW" altLang="en-US" sz="3200" dirty="0" smtClean="0">
                <a:latin typeface="华文楷体"/>
                <a:ea typeface="华文楷体"/>
                <a:cs typeface="华文楷体"/>
              </a:rPr>
              <a:t>如何保養假牙</a:t>
            </a:r>
            <a:endParaRPr lang="en-US" sz="3200" dirty="0">
              <a:latin typeface="华文楷体"/>
              <a:ea typeface="华文楷体"/>
              <a:cs typeface="华文楷体"/>
            </a:endParaRPr>
          </a:p>
        </p:txBody>
      </p:sp>
    </p:spTree>
    <p:extLst>
      <p:ext uri="{BB962C8B-B14F-4D97-AF65-F5344CB8AC3E}">
        <p14:creationId xmlns:p14="http://schemas.microsoft.com/office/powerpoint/2010/main" val="28332690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949" y="499193"/>
            <a:ext cx="8448842" cy="229499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zh-TW" altLang="en-US" sz="6600" dirty="0" smtClean="0">
                <a:latin typeface="华文楷体"/>
                <a:ea typeface="华文楷体"/>
                <a:cs typeface="华文楷体"/>
              </a:rPr>
              <a:t>印模</a:t>
            </a:r>
            <a:r>
              <a:rPr lang="en-US" altLang="zh-TW" sz="6600" dirty="0" smtClean="0">
                <a:latin typeface="华文楷体"/>
                <a:ea typeface="华文楷体"/>
                <a:cs typeface="华文楷体"/>
              </a:rPr>
              <a:t>(</a:t>
            </a:r>
            <a:r>
              <a:rPr lang="zh-TW" altLang="en-US" sz="6600" dirty="0" smtClean="0">
                <a:latin typeface="华文楷体"/>
                <a:ea typeface="华文楷体"/>
                <a:cs typeface="华文楷体"/>
              </a:rPr>
              <a:t>材料與方式</a:t>
            </a:r>
            <a:r>
              <a:rPr lang="en-US" altLang="zh-TW" sz="6600" dirty="0" smtClean="0">
                <a:latin typeface="华文楷体"/>
                <a:ea typeface="华文楷体"/>
                <a:cs typeface="华文楷体"/>
              </a:rPr>
              <a:t>)</a:t>
            </a:r>
            <a:endParaRPr lang="en-US" sz="6600" dirty="0">
              <a:latin typeface="华文楷体"/>
              <a:ea typeface="华文楷体"/>
              <a:cs typeface="华文楷体"/>
            </a:endParaRPr>
          </a:p>
        </p:txBody>
      </p:sp>
    </p:spTree>
    <p:extLst>
      <p:ext uri="{BB962C8B-B14F-4D97-AF65-F5344CB8AC3E}">
        <p14:creationId xmlns:p14="http://schemas.microsoft.com/office/powerpoint/2010/main" val="26716269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>
                <a:latin typeface="华文楷体"/>
                <a:ea typeface="华文楷体"/>
                <a:cs typeface="华文楷体"/>
              </a:rPr>
              <a:t>固定式假牙印模方式</a:t>
            </a:r>
            <a:endParaRPr lang="en-US" dirty="0">
              <a:latin typeface="华文楷体"/>
              <a:ea typeface="华文楷体"/>
              <a:cs typeface="华文楷体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sz="3200" dirty="0" smtClean="0">
                <a:latin typeface="华文楷体"/>
                <a:ea typeface="华文楷体"/>
                <a:cs typeface="华文楷体"/>
              </a:rPr>
              <a:t>傳統印模法</a:t>
            </a:r>
            <a:endParaRPr lang="en-US" altLang="zh-TW" sz="3200" dirty="0" smtClean="0">
              <a:latin typeface="华文楷体"/>
              <a:ea typeface="华文楷体"/>
              <a:cs typeface="华文楷体"/>
            </a:endParaRPr>
          </a:p>
          <a:p>
            <a:pPr lvl="1"/>
            <a:r>
              <a:rPr lang="en-US" altLang="zh-TW" sz="3200" dirty="0" smtClean="0">
                <a:latin typeface="华文楷体"/>
                <a:ea typeface="华文楷体"/>
                <a:cs typeface="华文楷体"/>
              </a:rPr>
              <a:t>Alginate</a:t>
            </a:r>
          </a:p>
          <a:p>
            <a:pPr lvl="1"/>
            <a:r>
              <a:rPr lang="en-US" altLang="zh-TW" sz="3200" dirty="0" smtClean="0">
                <a:latin typeface="华文楷体"/>
                <a:ea typeface="华文楷体"/>
                <a:cs typeface="华文楷体"/>
              </a:rPr>
              <a:t>Silicone</a:t>
            </a:r>
            <a:r>
              <a:rPr lang="zh-TW" altLang="en-US" sz="3200" dirty="0" smtClean="0">
                <a:latin typeface="华文楷体"/>
                <a:ea typeface="华文楷体"/>
                <a:cs typeface="华文楷体"/>
              </a:rPr>
              <a:t>：一次或是兩次</a:t>
            </a:r>
            <a:endParaRPr lang="en-US" altLang="zh-TW" sz="3200" dirty="0" smtClean="0">
              <a:latin typeface="华文楷体"/>
              <a:ea typeface="华文楷体"/>
              <a:cs typeface="华文楷体"/>
            </a:endParaRPr>
          </a:p>
          <a:p>
            <a:pPr lvl="1"/>
            <a:r>
              <a:rPr lang="en-US" altLang="zh-TW" sz="3200" dirty="0" smtClean="0">
                <a:latin typeface="华文楷体"/>
                <a:ea typeface="华文楷体"/>
                <a:cs typeface="华文楷体"/>
              </a:rPr>
              <a:t>Polyether</a:t>
            </a:r>
          </a:p>
          <a:p>
            <a:r>
              <a:rPr lang="zh-TW" altLang="en-US" sz="3200" dirty="0" smtClean="0">
                <a:latin typeface="华文楷体"/>
                <a:ea typeface="华文楷体"/>
                <a:cs typeface="华文楷体"/>
              </a:rPr>
              <a:t>數位印模法</a:t>
            </a:r>
            <a:endParaRPr lang="en-US" altLang="zh-TW" sz="3200" dirty="0" smtClean="0">
              <a:latin typeface="华文楷体"/>
              <a:ea typeface="华文楷体"/>
              <a:cs typeface="华文楷体"/>
            </a:endParaRPr>
          </a:p>
          <a:p>
            <a:pPr lvl="1"/>
            <a:r>
              <a:rPr lang="zh-TW" altLang="en-US" sz="3200" dirty="0" smtClean="0">
                <a:latin typeface="华文楷体"/>
                <a:ea typeface="华文楷体"/>
                <a:cs typeface="华文楷体"/>
              </a:rPr>
              <a:t>口內掃描機</a:t>
            </a:r>
            <a:endParaRPr lang="en-US" sz="3200" dirty="0">
              <a:latin typeface="华文楷体"/>
              <a:ea typeface="华文楷体"/>
              <a:cs typeface="华文楷体"/>
            </a:endParaRPr>
          </a:p>
        </p:txBody>
      </p:sp>
    </p:spTree>
    <p:extLst>
      <p:ext uri="{BB962C8B-B14F-4D97-AF65-F5344CB8AC3E}">
        <p14:creationId xmlns:p14="http://schemas.microsoft.com/office/powerpoint/2010/main" val="22192721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>
                <a:latin typeface="华文楷体"/>
                <a:ea typeface="华文楷体"/>
                <a:cs typeface="华文楷体"/>
              </a:rPr>
              <a:t>Alginate </a:t>
            </a:r>
            <a:r>
              <a:rPr lang="zh-TW" altLang="en-US" dirty="0" smtClean="0">
                <a:latin typeface="华文楷体"/>
                <a:ea typeface="华文楷体"/>
                <a:cs typeface="华文楷体"/>
              </a:rPr>
              <a:t>印模</a:t>
            </a:r>
            <a:r>
              <a:rPr lang="en-US" altLang="zh-TW" dirty="0" smtClean="0">
                <a:latin typeface="华文楷体"/>
                <a:ea typeface="华文楷体"/>
                <a:cs typeface="华文楷体"/>
              </a:rPr>
              <a:t>(</a:t>
            </a:r>
            <a:r>
              <a:rPr lang="zh-TW" altLang="en-US" dirty="0" smtClean="0">
                <a:latin typeface="华文楷体"/>
                <a:ea typeface="华文楷体"/>
                <a:cs typeface="华文楷体"/>
              </a:rPr>
              <a:t>下顎</a:t>
            </a:r>
            <a:r>
              <a:rPr lang="en-US" altLang="zh-TW" dirty="0" smtClean="0">
                <a:latin typeface="华文楷体"/>
                <a:ea typeface="华文楷体"/>
                <a:cs typeface="华文楷体"/>
              </a:rPr>
              <a:t>)</a:t>
            </a:r>
            <a:endParaRPr lang="en-US" dirty="0">
              <a:latin typeface="华文楷体"/>
              <a:ea typeface="华文楷体"/>
              <a:cs typeface="华文楷体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99318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>
                <a:latin typeface="华文楷体"/>
                <a:ea typeface="华文楷体"/>
                <a:cs typeface="华文楷体"/>
              </a:rPr>
              <a:t>Alginate </a:t>
            </a:r>
            <a:r>
              <a:rPr lang="zh-TW" altLang="en-US" dirty="0" smtClean="0">
                <a:latin typeface="华文楷体"/>
                <a:ea typeface="华文楷体"/>
                <a:cs typeface="华文楷体"/>
              </a:rPr>
              <a:t>印模</a:t>
            </a:r>
            <a:r>
              <a:rPr lang="en-US" altLang="zh-TW" dirty="0">
                <a:latin typeface="华文楷体"/>
                <a:ea typeface="华文楷体"/>
                <a:cs typeface="华文楷体"/>
              </a:rPr>
              <a:t>(</a:t>
            </a:r>
            <a:r>
              <a:rPr lang="zh-TW" altLang="en-US" dirty="0" smtClean="0">
                <a:latin typeface="华文楷体"/>
                <a:ea typeface="华文楷体"/>
                <a:cs typeface="华文楷体"/>
              </a:rPr>
              <a:t>上顎</a:t>
            </a:r>
            <a:r>
              <a:rPr lang="en-US" altLang="zh-TW" dirty="0" smtClean="0">
                <a:latin typeface="华文楷体"/>
                <a:ea typeface="华文楷体"/>
                <a:cs typeface="华文楷体"/>
              </a:rPr>
              <a:t>)</a:t>
            </a:r>
            <a:endParaRPr lang="en-US" dirty="0">
              <a:latin typeface="华文楷体"/>
              <a:ea typeface="华文楷体"/>
              <a:cs typeface="华文楷体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62638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>
                <a:latin typeface="华文楷体"/>
                <a:ea typeface="华文楷体"/>
                <a:cs typeface="华文楷体"/>
              </a:rPr>
              <a:t>Silicone </a:t>
            </a:r>
            <a:r>
              <a:rPr lang="zh-TW" altLang="en-US" dirty="0" smtClean="0">
                <a:latin typeface="华文楷体"/>
                <a:ea typeface="华文楷体"/>
                <a:cs typeface="华文楷体"/>
              </a:rPr>
              <a:t>印模</a:t>
            </a:r>
            <a:r>
              <a:rPr lang="en-US" altLang="zh-TW" dirty="0" smtClean="0">
                <a:latin typeface="华文楷体"/>
                <a:ea typeface="华文楷体"/>
                <a:cs typeface="华文楷体"/>
              </a:rPr>
              <a:t>(</a:t>
            </a:r>
            <a:r>
              <a:rPr lang="zh-TW" altLang="en-US" dirty="0" smtClean="0">
                <a:latin typeface="华文楷体"/>
                <a:ea typeface="华文楷体"/>
                <a:cs typeface="华文楷体"/>
              </a:rPr>
              <a:t>一次</a:t>
            </a:r>
            <a:r>
              <a:rPr lang="en-US" altLang="zh-TW" dirty="0" smtClean="0">
                <a:latin typeface="华文楷体"/>
                <a:ea typeface="华文楷体"/>
                <a:cs typeface="华文楷体"/>
              </a:rPr>
              <a:t>)</a:t>
            </a:r>
            <a:endParaRPr lang="en-US" dirty="0">
              <a:latin typeface="华文楷体"/>
              <a:ea typeface="华文楷体"/>
              <a:cs typeface="华文楷体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44918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>
                <a:latin typeface="华文楷体"/>
                <a:ea typeface="华文楷体"/>
                <a:cs typeface="华文楷体"/>
              </a:rPr>
              <a:t>Silicone </a:t>
            </a:r>
            <a:r>
              <a:rPr lang="zh-TW" altLang="en-US" dirty="0" smtClean="0">
                <a:latin typeface="华文楷体"/>
                <a:ea typeface="华文楷体"/>
                <a:cs typeface="华文楷体"/>
              </a:rPr>
              <a:t>印模</a:t>
            </a:r>
            <a:r>
              <a:rPr lang="en-US" altLang="zh-TW" dirty="0" smtClean="0">
                <a:latin typeface="华文楷体"/>
                <a:ea typeface="华文楷体"/>
                <a:cs typeface="华文楷体"/>
              </a:rPr>
              <a:t>(</a:t>
            </a:r>
            <a:r>
              <a:rPr lang="zh-TW" altLang="en-US" dirty="0" smtClean="0">
                <a:latin typeface="华文楷体"/>
                <a:ea typeface="华文楷体"/>
                <a:cs typeface="华文楷体"/>
              </a:rPr>
              <a:t>兩次</a:t>
            </a:r>
            <a:r>
              <a:rPr lang="en-US" altLang="zh-TW" dirty="0" smtClean="0">
                <a:latin typeface="华文楷体"/>
                <a:ea typeface="华文楷体"/>
                <a:cs typeface="华文楷体"/>
              </a:rPr>
              <a:t>)</a:t>
            </a:r>
            <a:endParaRPr lang="en-US" dirty="0">
              <a:latin typeface="华文楷体"/>
              <a:ea typeface="华文楷体"/>
              <a:cs typeface="华文楷体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10126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>
                <a:latin typeface="华文楷体"/>
                <a:ea typeface="华文楷体"/>
                <a:cs typeface="华文楷体"/>
              </a:rPr>
              <a:t>口內掃描機</a:t>
            </a:r>
            <a:r>
              <a:rPr lang="en-US" altLang="zh-TW" dirty="0" smtClean="0">
                <a:latin typeface="华文楷体"/>
                <a:ea typeface="华文楷体"/>
                <a:cs typeface="华文楷体"/>
              </a:rPr>
              <a:t>(3 Shape)</a:t>
            </a:r>
            <a:endParaRPr lang="en-US" dirty="0">
              <a:latin typeface="华文楷体"/>
              <a:ea typeface="华文楷体"/>
              <a:cs typeface="华文楷体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48940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华文楷体"/>
                <a:ea typeface="华文楷体"/>
                <a:cs typeface="华文楷体"/>
              </a:rPr>
              <a:t>口內掃描機</a:t>
            </a:r>
            <a:r>
              <a:rPr lang="en-US" altLang="zh-TW" dirty="0">
                <a:latin typeface="华文楷体"/>
                <a:ea typeface="华文楷体"/>
                <a:cs typeface="华文楷体"/>
              </a:rPr>
              <a:t>(3 Shape)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63629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>
                <a:latin typeface="华文楷体"/>
                <a:ea typeface="华文楷体"/>
                <a:cs typeface="华文楷体"/>
              </a:rPr>
              <a:t>活動式假牙印模方式</a:t>
            </a:r>
            <a:endParaRPr lang="en-US" dirty="0">
              <a:latin typeface="华文楷体"/>
              <a:ea typeface="华文楷体"/>
              <a:cs typeface="华文楷体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sz="3200" dirty="0" smtClean="0">
                <a:latin typeface="华文楷体"/>
                <a:ea typeface="华文楷体"/>
                <a:cs typeface="华文楷体"/>
              </a:rPr>
              <a:t>單次印模法</a:t>
            </a:r>
            <a:endParaRPr lang="en-US" altLang="zh-TW" sz="3200" dirty="0" smtClean="0">
              <a:latin typeface="华文楷体"/>
              <a:ea typeface="华文楷体"/>
              <a:cs typeface="华文楷体"/>
            </a:endParaRPr>
          </a:p>
          <a:p>
            <a:pPr lvl="1"/>
            <a:r>
              <a:rPr lang="en-US" altLang="zh-TW" sz="3200" dirty="0" smtClean="0">
                <a:latin typeface="华文楷体"/>
                <a:ea typeface="华文楷体"/>
                <a:cs typeface="华文楷体"/>
              </a:rPr>
              <a:t>Alginate</a:t>
            </a:r>
          </a:p>
          <a:p>
            <a:pPr lvl="1"/>
            <a:r>
              <a:rPr lang="en-US" altLang="zh-TW" sz="3200" dirty="0" smtClean="0">
                <a:latin typeface="华文楷体"/>
                <a:ea typeface="华文楷体"/>
                <a:cs typeface="华文楷体"/>
              </a:rPr>
              <a:t>Silicone</a:t>
            </a:r>
          </a:p>
          <a:p>
            <a:pPr lvl="1"/>
            <a:r>
              <a:rPr lang="en-US" altLang="zh-TW" sz="3200" dirty="0" err="1" smtClean="0">
                <a:latin typeface="华文楷体"/>
                <a:ea typeface="华文楷体"/>
                <a:cs typeface="华文楷体"/>
              </a:rPr>
              <a:t>Polysulfyde</a:t>
            </a:r>
            <a:endParaRPr lang="en-US" altLang="zh-TW" sz="3200" dirty="0" smtClean="0">
              <a:latin typeface="华文楷体"/>
              <a:ea typeface="华文楷体"/>
              <a:cs typeface="华文楷体"/>
            </a:endParaRPr>
          </a:p>
          <a:p>
            <a:pPr lvl="1"/>
            <a:r>
              <a:rPr lang="en-US" altLang="zh-TW" sz="3200" dirty="0" smtClean="0">
                <a:latin typeface="华文楷体"/>
                <a:ea typeface="华文楷体"/>
                <a:cs typeface="华文楷体"/>
              </a:rPr>
              <a:t>Polyether</a:t>
            </a:r>
          </a:p>
          <a:p>
            <a:r>
              <a:rPr lang="zh-TW" altLang="en-US" sz="3200" dirty="0" smtClean="0">
                <a:latin typeface="华文楷体"/>
                <a:ea typeface="华文楷体"/>
                <a:cs typeface="华文楷体"/>
              </a:rPr>
              <a:t>兩次印模法</a:t>
            </a:r>
            <a:endParaRPr lang="en-US" altLang="zh-TW" sz="3200" dirty="0" smtClean="0">
              <a:latin typeface="华文楷体"/>
              <a:ea typeface="华文楷体"/>
              <a:cs typeface="华文楷体"/>
            </a:endParaRPr>
          </a:p>
          <a:p>
            <a:pPr lvl="1"/>
            <a:r>
              <a:rPr lang="en-US" sz="3200" dirty="0" smtClean="0">
                <a:latin typeface="华文楷体"/>
                <a:ea typeface="华文楷体"/>
                <a:cs typeface="华文楷体"/>
              </a:rPr>
              <a:t>Altered cast impression</a:t>
            </a:r>
          </a:p>
          <a:p>
            <a:pPr marL="11430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77646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>
                <a:latin typeface="华文楷体"/>
                <a:ea typeface="华文楷体"/>
                <a:cs typeface="华文楷体"/>
              </a:rPr>
              <a:t>上顎全口假牙印模</a:t>
            </a:r>
            <a:r>
              <a:rPr lang="en-US" altLang="zh-TW" dirty="0" smtClean="0">
                <a:latin typeface="华文楷体"/>
                <a:ea typeface="华文楷体"/>
                <a:cs typeface="华文楷体"/>
              </a:rPr>
              <a:t>(polyether)</a:t>
            </a:r>
            <a:endParaRPr lang="en-US" dirty="0">
              <a:latin typeface="华文楷体"/>
              <a:ea typeface="华文楷体"/>
              <a:cs typeface="华文楷体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31952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>
                <a:latin typeface="华文楷体"/>
                <a:ea typeface="华文楷体"/>
                <a:cs typeface="华文楷体"/>
              </a:rPr>
              <a:t>印模材調拌</a:t>
            </a:r>
            <a:r>
              <a:rPr lang="en-US" altLang="zh-TW" dirty="0" smtClean="0">
                <a:latin typeface="华文楷体"/>
                <a:ea typeface="华文楷体"/>
                <a:cs typeface="华文楷体"/>
              </a:rPr>
              <a:t>(</a:t>
            </a:r>
            <a:r>
              <a:rPr lang="en-US" altLang="zh-TW" dirty="0" err="1" smtClean="0">
                <a:latin typeface="华文楷体"/>
                <a:ea typeface="华文楷体"/>
                <a:cs typeface="华文楷体"/>
              </a:rPr>
              <a:t>polysulfyde</a:t>
            </a:r>
            <a:r>
              <a:rPr lang="en-US" altLang="zh-TW" dirty="0" smtClean="0">
                <a:latin typeface="华文楷体"/>
                <a:ea typeface="华文楷体"/>
                <a:cs typeface="华文楷体"/>
              </a:rPr>
              <a:t>)</a:t>
            </a:r>
            <a:endParaRPr lang="en-US" dirty="0">
              <a:latin typeface="华文楷体"/>
              <a:ea typeface="华文楷体"/>
              <a:cs typeface="华文楷体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07731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>
                <a:latin typeface="华文楷体"/>
                <a:ea typeface="华文楷体"/>
                <a:cs typeface="华文楷体"/>
              </a:rPr>
              <a:t>Altered cast impression</a:t>
            </a:r>
            <a:endParaRPr lang="en-US" dirty="0">
              <a:latin typeface="华文楷体"/>
              <a:ea typeface="华文楷体"/>
              <a:cs typeface="华文楷体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38318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>
                <a:latin typeface="华文楷体"/>
                <a:ea typeface="华文楷体"/>
                <a:cs typeface="华文楷体"/>
              </a:rPr>
              <a:t>製作假牙</a:t>
            </a:r>
            <a:r>
              <a:rPr lang="en-US" altLang="zh-TW" dirty="0" smtClean="0">
                <a:latin typeface="华文楷体"/>
                <a:ea typeface="华文楷体"/>
                <a:cs typeface="华文楷体"/>
              </a:rPr>
              <a:t>:</a:t>
            </a:r>
            <a:r>
              <a:rPr lang="zh-TW" altLang="en-US" dirty="0" smtClean="0">
                <a:latin typeface="华文楷体"/>
                <a:ea typeface="华文楷体"/>
                <a:cs typeface="华文楷体"/>
              </a:rPr>
              <a:t>牙醫助理跟診須知</a:t>
            </a:r>
            <a:endParaRPr lang="en-US" dirty="0">
              <a:latin typeface="华文楷体"/>
              <a:ea typeface="华文楷体"/>
              <a:cs typeface="华文楷体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sz="3200" dirty="0" smtClean="0">
                <a:solidFill>
                  <a:srgbClr val="000000"/>
                </a:solidFill>
                <a:latin typeface="华文楷体"/>
                <a:ea typeface="华文楷体"/>
                <a:cs typeface="华文楷体"/>
              </a:rPr>
              <a:t>假牙的分類及如何向患者解說假牙製作的過程</a:t>
            </a:r>
            <a:endParaRPr lang="en-US" altLang="zh-TW" sz="3200" dirty="0" smtClean="0">
              <a:solidFill>
                <a:srgbClr val="000000"/>
              </a:solidFill>
              <a:latin typeface="华文楷体"/>
              <a:ea typeface="华文楷体"/>
              <a:cs typeface="华文楷体"/>
            </a:endParaRPr>
          </a:p>
          <a:p>
            <a:r>
              <a:rPr lang="zh-TW" altLang="en-US" sz="3200" dirty="0" smtClean="0">
                <a:solidFill>
                  <a:srgbClr val="FF0000"/>
                </a:solidFill>
                <a:latin typeface="华文楷体"/>
                <a:ea typeface="华文楷体"/>
                <a:cs typeface="华文楷体"/>
              </a:rPr>
              <a:t>印模</a:t>
            </a:r>
            <a:r>
              <a:rPr lang="en-US" altLang="zh-TW" sz="3200" dirty="0" smtClean="0">
                <a:solidFill>
                  <a:srgbClr val="FF0000"/>
                </a:solidFill>
                <a:latin typeface="华文楷体"/>
                <a:ea typeface="华文楷体"/>
                <a:cs typeface="华文楷体"/>
              </a:rPr>
              <a:t>(</a:t>
            </a:r>
            <a:r>
              <a:rPr lang="zh-TW" altLang="en-US" sz="3200" dirty="0" smtClean="0">
                <a:solidFill>
                  <a:srgbClr val="FF0000"/>
                </a:solidFill>
                <a:latin typeface="华文楷体"/>
                <a:ea typeface="华文楷体"/>
                <a:cs typeface="华文楷体"/>
              </a:rPr>
              <a:t>材料及方式</a:t>
            </a:r>
            <a:r>
              <a:rPr lang="en-US" altLang="zh-TW" sz="3200" dirty="0" smtClean="0">
                <a:solidFill>
                  <a:srgbClr val="FF0000"/>
                </a:solidFill>
                <a:latin typeface="华文楷体"/>
                <a:ea typeface="华文楷体"/>
                <a:cs typeface="华文楷体"/>
              </a:rPr>
              <a:t>)</a:t>
            </a:r>
          </a:p>
          <a:p>
            <a:r>
              <a:rPr lang="zh-TW" altLang="en-US" sz="3200" dirty="0" smtClean="0">
                <a:latin typeface="华文楷体"/>
                <a:ea typeface="华文楷体"/>
                <a:cs typeface="华文楷体"/>
              </a:rPr>
              <a:t>倒石膏模型</a:t>
            </a:r>
            <a:endParaRPr lang="en-US" altLang="zh-TW" sz="3200" dirty="0" smtClean="0">
              <a:latin typeface="华文楷体"/>
              <a:ea typeface="华文楷体"/>
              <a:cs typeface="华文楷体"/>
            </a:endParaRPr>
          </a:p>
          <a:p>
            <a:r>
              <a:rPr lang="zh-TW" altLang="en-US" sz="3200" dirty="0" smtClean="0">
                <a:latin typeface="华文楷体"/>
                <a:ea typeface="华文楷体"/>
                <a:cs typeface="华文楷体"/>
              </a:rPr>
              <a:t>送收模型</a:t>
            </a:r>
            <a:endParaRPr lang="en-US" altLang="zh-TW" sz="3200" dirty="0" smtClean="0">
              <a:latin typeface="华文楷体"/>
              <a:ea typeface="华文楷体"/>
              <a:cs typeface="华文楷体"/>
            </a:endParaRPr>
          </a:p>
          <a:p>
            <a:r>
              <a:rPr lang="zh-TW" altLang="en-US" sz="3200" dirty="0" smtClean="0">
                <a:latin typeface="华文楷体"/>
                <a:ea typeface="华文楷体"/>
                <a:cs typeface="华文楷体"/>
              </a:rPr>
              <a:t>假牙黏著</a:t>
            </a:r>
            <a:endParaRPr lang="en-US" altLang="zh-TW" sz="3200" dirty="0" smtClean="0">
              <a:latin typeface="华文楷体"/>
              <a:ea typeface="华文楷体"/>
              <a:cs typeface="华文楷体"/>
            </a:endParaRPr>
          </a:p>
          <a:p>
            <a:r>
              <a:rPr lang="zh-TW" altLang="en-US" sz="3200" dirty="0" smtClean="0">
                <a:latin typeface="华文楷体"/>
                <a:ea typeface="华文楷体"/>
                <a:cs typeface="华文楷体"/>
              </a:rPr>
              <a:t>如何保養假牙</a:t>
            </a:r>
            <a:endParaRPr lang="en-US" sz="3200" dirty="0">
              <a:latin typeface="华文楷体"/>
              <a:ea typeface="华文楷体"/>
              <a:cs typeface="华文楷体"/>
            </a:endParaRPr>
          </a:p>
        </p:txBody>
      </p:sp>
    </p:spTree>
    <p:extLst>
      <p:ext uri="{BB962C8B-B14F-4D97-AF65-F5344CB8AC3E}">
        <p14:creationId xmlns:p14="http://schemas.microsoft.com/office/powerpoint/2010/main" val="1350395798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>
                <a:latin typeface="华文楷体"/>
                <a:ea typeface="华文楷体"/>
                <a:cs typeface="华文楷体"/>
              </a:rPr>
              <a:t>製作假牙</a:t>
            </a:r>
            <a:r>
              <a:rPr lang="en-US" altLang="zh-TW" dirty="0" smtClean="0">
                <a:latin typeface="华文楷体"/>
                <a:ea typeface="华文楷体"/>
                <a:cs typeface="华文楷体"/>
              </a:rPr>
              <a:t>:</a:t>
            </a:r>
            <a:r>
              <a:rPr lang="zh-TW" altLang="en-US" dirty="0" smtClean="0">
                <a:latin typeface="华文楷体"/>
                <a:ea typeface="华文楷体"/>
                <a:cs typeface="华文楷体"/>
              </a:rPr>
              <a:t>牙醫助理跟診須知</a:t>
            </a:r>
            <a:endParaRPr lang="en-US" dirty="0">
              <a:latin typeface="华文楷体"/>
              <a:ea typeface="华文楷体"/>
              <a:cs typeface="华文楷体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sz="3200" dirty="0" smtClean="0">
                <a:latin typeface="华文楷体"/>
                <a:ea typeface="华文楷体"/>
                <a:cs typeface="华文楷体"/>
              </a:rPr>
              <a:t>假牙的分類及如何向患者解說假牙製作的過程</a:t>
            </a:r>
            <a:endParaRPr lang="en-US" altLang="zh-TW" sz="3200" dirty="0" smtClean="0">
              <a:latin typeface="华文楷体"/>
              <a:ea typeface="华文楷体"/>
              <a:cs typeface="华文楷体"/>
            </a:endParaRPr>
          </a:p>
          <a:p>
            <a:r>
              <a:rPr lang="zh-TW" altLang="en-US" sz="3200" dirty="0" smtClean="0">
                <a:latin typeface="华文楷体"/>
                <a:ea typeface="华文楷体"/>
                <a:cs typeface="华文楷体"/>
              </a:rPr>
              <a:t>印模</a:t>
            </a:r>
            <a:r>
              <a:rPr lang="en-US" altLang="zh-TW" sz="3200" dirty="0" smtClean="0">
                <a:latin typeface="华文楷体"/>
                <a:ea typeface="华文楷体"/>
                <a:cs typeface="华文楷体"/>
              </a:rPr>
              <a:t>(</a:t>
            </a:r>
            <a:r>
              <a:rPr lang="zh-TW" altLang="en-US" sz="3200" dirty="0" smtClean="0">
                <a:latin typeface="华文楷体"/>
                <a:ea typeface="华文楷体"/>
                <a:cs typeface="华文楷体"/>
              </a:rPr>
              <a:t>材料及方式</a:t>
            </a:r>
            <a:r>
              <a:rPr lang="en-US" altLang="zh-TW" sz="3200" dirty="0" smtClean="0">
                <a:latin typeface="华文楷体"/>
                <a:ea typeface="华文楷体"/>
                <a:cs typeface="华文楷体"/>
              </a:rPr>
              <a:t>)</a:t>
            </a:r>
          </a:p>
          <a:p>
            <a:r>
              <a:rPr lang="zh-TW" altLang="en-US" sz="3200" dirty="0" smtClean="0">
                <a:solidFill>
                  <a:srgbClr val="FF0000"/>
                </a:solidFill>
                <a:latin typeface="华文楷体"/>
                <a:ea typeface="华文楷体"/>
                <a:cs typeface="华文楷体"/>
              </a:rPr>
              <a:t>倒石膏模型</a:t>
            </a:r>
            <a:endParaRPr lang="en-US" altLang="zh-TW" sz="3200" dirty="0" smtClean="0">
              <a:solidFill>
                <a:srgbClr val="FF0000"/>
              </a:solidFill>
              <a:latin typeface="华文楷体"/>
              <a:ea typeface="华文楷体"/>
              <a:cs typeface="华文楷体"/>
            </a:endParaRPr>
          </a:p>
          <a:p>
            <a:r>
              <a:rPr lang="zh-TW" altLang="en-US" sz="3200" dirty="0" smtClean="0">
                <a:latin typeface="华文楷体"/>
                <a:ea typeface="华文楷体"/>
                <a:cs typeface="华文楷体"/>
              </a:rPr>
              <a:t>送收模型</a:t>
            </a:r>
            <a:endParaRPr lang="en-US" altLang="zh-TW" sz="3200" dirty="0" smtClean="0">
              <a:latin typeface="华文楷体"/>
              <a:ea typeface="华文楷体"/>
              <a:cs typeface="华文楷体"/>
            </a:endParaRPr>
          </a:p>
          <a:p>
            <a:r>
              <a:rPr lang="zh-TW" altLang="en-US" sz="3200" dirty="0" smtClean="0">
                <a:latin typeface="华文楷体"/>
                <a:ea typeface="华文楷体"/>
                <a:cs typeface="华文楷体"/>
              </a:rPr>
              <a:t>假牙黏著</a:t>
            </a:r>
            <a:endParaRPr lang="en-US" altLang="zh-TW" sz="3200" dirty="0" smtClean="0">
              <a:latin typeface="华文楷体"/>
              <a:ea typeface="华文楷体"/>
              <a:cs typeface="华文楷体"/>
            </a:endParaRPr>
          </a:p>
          <a:p>
            <a:r>
              <a:rPr lang="zh-TW" altLang="en-US" sz="3200" dirty="0" smtClean="0">
                <a:latin typeface="华文楷体"/>
                <a:ea typeface="华文楷体"/>
                <a:cs typeface="华文楷体"/>
              </a:rPr>
              <a:t>如何保養假牙</a:t>
            </a:r>
            <a:endParaRPr lang="en-US" sz="3200" dirty="0">
              <a:latin typeface="华文楷体"/>
              <a:ea typeface="华文楷体"/>
              <a:cs typeface="华文楷体"/>
            </a:endParaRPr>
          </a:p>
        </p:txBody>
      </p:sp>
    </p:spTree>
    <p:extLst>
      <p:ext uri="{BB962C8B-B14F-4D97-AF65-F5344CB8AC3E}">
        <p14:creationId xmlns:p14="http://schemas.microsoft.com/office/powerpoint/2010/main" val="283326904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949" y="499193"/>
            <a:ext cx="8448842" cy="229499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zh-TW" altLang="en-US" sz="6600" dirty="0" smtClean="0">
                <a:latin typeface="华文楷体"/>
                <a:ea typeface="华文楷体"/>
                <a:cs typeface="华文楷体"/>
              </a:rPr>
              <a:t>倒石膏模型</a:t>
            </a:r>
            <a:endParaRPr lang="en-US" sz="6600" dirty="0">
              <a:latin typeface="华文楷体"/>
              <a:ea typeface="华文楷体"/>
              <a:cs typeface="华文楷体"/>
            </a:endParaRPr>
          </a:p>
        </p:txBody>
      </p:sp>
    </p:spTree>
    <p:extLst>
      <p:ext uri="{BB962C8B-B14F-4D97-AF65-F5344CB8AC3E}">
        <p14:creationId xmlns:p14="http://schemas.microsoft.com/office/powerpoint/2010/main" val="38264108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>
                <a:latin typeface="华文楷体"/>
                <a:ea typeface="华文楷体"/>
                <a:cs typeface="华文楷体"/>
              </a:rPr>
              <a:t>倒石膏模型</a:t>
            </a:r>
            <a:endParaRPr lang="en-US" dirty="0">
              <a:latin typeface="华文楷体"/>
              <a:ea typeface="华文楷体"/>
              <a:cs typeface="华文楷体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51671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>
                <a:latin typeface="华文楷体"/>
                <a:ea typeface="华文楷体"/>
                <a:cs typeface="华文楷体"/>
              </a:rPr>
              <a:t>製作假牙</a:t>
            </a:r>
            <a:r>
              <a:rPr lang="en-US" altLang="zh-TW" dirty="0" smtClean="0">
                <a:latin typeface="华文楷体"/>
                <a:ea typeface="华文楷体"/>
                <a:cs typeface="华文楷体"/>
              </a:rPr>
              <a:t>:</a:t>
            </a:r>
            <a:r>
              <a:rPr lang="zh-TW" altLang="en-US" dirty="0" smtClean="0">
                <a:latin typeface="华文楷体"/>
                <a:ea typeface="华文楷体"/>
                <a:cs typeface="华文楷体"/>
              </a:rPr>
              <a:t>牙醫助理跟診須知</a:t>
            </a:r>
            <a:endParaRPr lang="en-US" dirty="0">
              <a:latin typeface="华文楷体"/>
              <a:ea typeface="华文楷体"/>
              <a:cs typeface="华文楷体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sz="3200" dirty="0" smtClean="0">
                <a:latin typeface="华文楷体"/>
                <a:ea typeface="华文楷体"/>
                <a:cs typeface="华文楷体"/>
              </a:rPr>
              <a:t>假牙的分類及如何向患者解說假牙製作的過程</a:t>
            </a:r>
            <a:endParaRPr lang="en-US" altLang="zh-TW" sz="3200" dirty="0" smtClean="0">
              <a:latin typeface="华文楷体"/>
              <a:ea typeface="华文楷体"/>
              <a:cs typeface="华文楷体"/>
            </a:endParaRPr>
          </a:p>
          <a:p>
            <a:r>
              <a:rPr lang="zh-TW" altLang="en-US" sz="3200" dirty="0" smtClean="0">
                <a:latin typeface="华文楷体"/>
                <a:ea typeface="华文楷体"/>
                <a:cs typeface="华文楷体"/>
              </a:rPr>
              <a:t>印模</a:t>
            </a:r>
            <a:r>
              <a:rPr lang="en-US" altLang="zh-TW" sz="3200" dirty="0" smtClean="0">
                <a:latin typeface="华文楷体"/>
                <a:ea typeface="华文楷体"/>
                <a:cs typeface="华文楷体"/>
              </a:rPr>
              <a:t>(</a:t>
            </a:r>
            <a:r>
              <a:rPr lang="zh-TW" altLang="en-US" sz="3200" dirty="0" smtClean="0">
                <a:latin typeface="华文楷体"/>
                <a:ea typeface="华文楷体"/>
                <a:cs typeface="华文楷体"/>
              </a:rPr>
              <a:t>材料及方式</a:t>
            </a:r>
            <a:r>
              <a:rPr lang="en-US" altLang="zh-TW" sz="3200" dirty="0" smtClean="0">
                <a:latin typeface="华文楷体"/>
                <a:ea typeface="华文楷体"/>
                <a:cs typeface="华文楷体"/>
              </a:rPr>
              <a:t>)</a:t>
            </a:r>
          </a:p>
          <a:p>
            <a:r>
              <a:rPr lang="zh-TW" altLang="en-US" sz="3200" dirty="0" smtClean="0">
                <a:solidFill>
                  <a:srgbClr val="FF0000"/>
                </a:solidFill>
                <a:latin typeface="华文楷体"/>
                <a:ea typeface="华文楷体"/>
                <a:cs typeface="华文楷体"/>
              </a:rPr>
              <a:t>倒石膏模型</a:t>
            </a:r>
            <a:endParaRPr lang="en-US" altLang="zh-TW" sz="3200" dirty="0" smtClean="0">
              <a:solidFill>
                <a:srgbClr val="FF0000"/>
              </a:solidFill>
              <a:latin typeface="华文楷体"/>
              <a:ea typeface="华文楷体"/>
              <a:cs typeface="华文楷体"/>
            </a:endParaRPr>
          </a:p>
          <a:p>
            <a:r>
              <a:rPr lang="zh-TW" altLang="en-US" sz="3200" dirty="0" smtClean="0">
                <a:latin typeface="华文楷体"/>
                <a:ea typeface="华文楷体"/>
                <a:cs typeface="华文楷体"/>
              </a:rPr>
              <a:t>送收模型</a:t>
            </a:r>
            <a:endParaRPr lang="en-US" altLang="zh-TW" sz="3200" dirty="0" smtClean="0">
              <a:latin typeface="华文楷体"/>
              <a:ea typeface="华文楷体"/>
              <a:cs typeface="华文楷体"/>
            </a:endParaRPr>
          </a:p>
          <a:p>
            <a:r>
              <a:rPr lang="zh-TW" altLang="en-US" sz="3200" dirty="0" smtClean="0">
                <a:latin typeface="华文楷体"/>
                <a:ea typeface="华文楷体"/>
                <a:cs typeface="华文楷体"/>
              </a:rPr>
              <a:t>假牙黏著</a:t>
            </a:r>
            <a:endParaRPr lang="en-US" altLang="zh-TW" sz="3200" dirty="0" smtClean="0">
              <a:latin typeface="华文楷体"/>
              <a:ea typeface="华文楷体"/>
              <a:cs typeface="华文楷体"/>
            </a:endParaRPr>
          </a:p>
          <a:p>
            <a:r>
              <a:rPr lang="zh-TW" altLang="en-US" sz="3200" dirty="0" smtClean="0">
                <a:latin typeface="华文楷体"/>
                <a:ea typeface="华文楷体"/>
                <a:cs typeface="华文楷体"/>
              </a:rPr>
              <a:t>如何保養假牙</a:t>
            </a:r>
            <a:endParaRPr lang="en-US" sz="3200" dirty="0">
              <a:latin typeface="华文楷体"/>
              <a:ea typeface="华文楷体"/>
              <a:cs typeface="华文楷体"/>
            </a:endParaRPr>
          </a:p>
        </p:txBody>
      </p:sp>
    </p:spTree>
    <p:extLst>
      <p:ext uri="{BB962C8B-B14F-4D97-AF65-F5344CB8AC3E}">
        <p14:creationId xmlns:p14="http://schemas.microsoft.com/office/powerpoint/2010/main" val="25447110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>
                <a:latin typeface="华文楷体"/>
                <a:ea typeface="华文楷体"/>
                <a:cs typeface="华文楷体"/>
              </a:rPr>
              <a:t>製作假牙</a:t>
            </a:r>
            <a:r>
              <a:rPr lang="en-US" altLang="zh-TW" dirty="0" smtClean="0">
                <a:latin typeface="华文楷体"/>
                <a:ea typeface="华文楷体"/>
                <a:cs typeface="华文楷体"/>
              </a:rPr>
              <a:t>:</a:t>
            </a:r>
            <a:r>
              <a:rPr lang="zh-TW" altLang="en-US" dirty="0" smtClean="0">
                <a:latin typeface="华文楷体"/>
                <a:ea typeface="华文楷体"/>
                <a:cs typeface="华文楷体"/>
              </a:rPr>
              <a:t>牙醫助理跟診須知</a:t>
            </a:r>
            <a:endParaRPr lang="en-US" dirty="0">
              <a:latin typeface="华文楷体"/>
              <a:ea typeface="华文楷体"/>
              <a:cs typeface="华文楷体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sz="3200" dirty="0" smtClean="0">
                <a:latin typeface="华文楷体"/>
                <a:ea typeface="华文楷体"/>
                <a:cs typeface="华文楷体"/>
              </a:rPr>
              <a:t>假牙的分類及如何向患者解說假牙製作的過程</a:t>
            </a:r>
            <a:endParaRPr lang="en-US" altLang="zh-TW" sz="3200" dirty="0" smtClean="0">
              <a:latin typeface="华文楷体"/>
              <a:ea typeface="华文楷体"/>
              <a:cs typeface="华文楷体"/>
            </a:endParaRPr>
          </a:p>
          <a:p>
            <a:r>
              <a:rPr lang="zh-TW" altLang="en-US" sz="3200" dirty="0" smtClean="0">
                <a:latin typeface="华文楷体"/>
                <a:ea typeface="华文楷体"/>
                <a:cs typeface="华文楷体"/>
              </a:rPr>
              <a:t>印模</a:t>
            </a:r>
            <a:r>
              <a:rPr lang="en-US" altLang="zh-TW" sz="3200" dirty="0" smtClean="0">
                <a:latin typeface="华文楷体"/>
                <a:ea typeface="华文楷体"/>
                <a:cs typeface="华文楷体"/>
              </a:rPr>
              <a:t>(</a:t>
            </a:r>
            <a:r>
              <a:rPr lang="zh-TW" altLang="en-US" sz="3200" dirty="0" smtClean="0">
                <a:latin typeface="华文楷体"/>
                <a:ea typeface="华文楷体"/>
                <a:cs typeface="华文楷体"/>
              </a:rPr>
              <a:t>材料及方式</a:t>
            </a:r>
            <a:r>
              <a:rPr lang="en-US" altLang="zh-TW" sz="3200" dirty="0" smtClean="0">
                <a:latin typeface="华文楷体"/>
                <a:ea typeface="华文楷体"/>
                <a:cs typeface="华文楷体"/>
              </a:rPr>
              <a:t>)</a:t>
            </a:r>
          </a:p>
          <a:p>
            <a:r>
              <a:rPr lang="zh-TW" altLang="en-US" sz="3200" dirty="0" smtClean="0">
                <a:latin typeface="华文楷体"/>
                <a:ea typeface="华文楷体"/>
                <a:cs typeface="华文楷体"/>
              </a:rPr>
              <a:t>倒石膏模型</a:t>
            </a:r>
            <a:endParaRPr lang="en-US" altLang="zh-TW" sz="3200" dirty="0" smtClean="0">
              <a:latin typeface="华文楷体"/>
              <a:ea typeface="华文楷体"/>
              <a:cs typeface="华文楷体"/>
            </a:endParaRPr>
          </a:p>
          <a:p>
            <a:r>
              <a:rPr lang="zh-TW" altLang="en-US" sz="3200" dirty="0" smtClean="0">
                <a:solidFill>
                  <a:srgbClr val="FF0000"/>
                </a:solidFill>
                <a:latin typeface="华文楷体"/>
                <a:ea typeface="华文楷体"/>
                <a:cs typeface="华文楷体"/>
              </a:rPr>
              <a:t>送收模型</a:t>
            </a:r>
            <a:endParaRPr lang="en-US" altLang="zh-TW" sz="3200" dirty="0" smtClean="0">
              <a:solidFill>
                <a:srgbClr val="FF0000"/>
              </a:solidFill>
              <a:latin typeface="华文楷体"/>
              <a:ea typeface="华文楷体"/>
              <a:cs typeface="华文楷体"/>
            </a:endParaRPr>
          </a:p>
          <a:p>
            <a:r>
              <a:rPr lang="zh-TW" altLang="en-US" sz="3200" dirty="0" smtClean="0">
                <a:latin typeface="华文楷体"/>
                <a:ea typeface="华文楷体"/>
                <a:cs typeface="华文楷体"/>
              </a:rPr>
              <a:t>假牙黏著</a:t>
            </a:r>
            <a:endParaRPr lang="en-US" altLang="zh-TW" sz="3200" dirty="0" smtClean="0">
              <a:latin typeface="华文楷体"/>
              <a:ea typeface="华文楷体"/>
              <a:cs typeface="华文楷体"/>
            </a:endParaRPr>
          </a:p>
          <a:p>
            <a:r>
              <a:rPr lang="zh-TW" altLang="en-US" sz="3200" dirty="0" smtClean="0">
                <a:latin typeface="华文楷体"/>
                <a:ea typeface="华文楷体"/>
                <a:cs typeface="华文楷体"/>
              </a:rPr>
              <a:t>如何保養假牙</a:t>
            </a:r>
            <a:endParaRPr lang="en-US" sz="3200" dirty="0">
              <a:latin typeface="华文楷体"/>
              <a:ea typeface="华文楷体"/>
              <a:cs typeface="华文楷体"/>
            </a:endParaRPr>
          </a:p>
        </p:txBody>
      </p:sp>
    </p:spTree>
    <p:extLst>
      <p:ext uri="{BB962C8B-B14F-4D97-AF65-F5344CB8AC3E}">
        <p14:creationId xmlns:p14="http://schemas.microsoft.com/office/powerpoint/2010/main" val="25447110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949" y="499193"/>
            <a:ext cx="8448842" cy="229499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zh-TW" altLang="en-US" dirty="0" smtClean="0">
                <a:latin typeface="华文楷体"/>
                <a:ea typeface="华文楷体"/>
                <a:cs typeface="华文楷体"/>
              </a:rPr>
              <a:t>收送</a:t>
            </a:r>
            <a:r>
              <a:rPr lang="zh-TW" altLang="en-US" sz="6600" dirty="0" smtClean="0">
                <a:latin typeface="华文楷体"/>
                <a:ea typeface="华文楷体"/>
                <a:cs typeface="华文楷体"/>
              </a:rPr>
              <a:t>模型</a:t>
            </a:r>
            <a:endParaRPr lang="en-US" sz="6600" dirty="0">
              <a:latin typeface="华文楷体"/>
              <a:ea typeface="华文楷体"/>
              <a:cs typeface="华文楷体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51263" y="3596106"/>
            <a:ext cx="4698722" cy="24699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TW" altLang="en-US" sz="3200" dirty="0" smtClean="0">
                <a:solidFill>
                  <a:srgbClr val="FF0000"/>
                </a:solidFill>
                <a:latin typeface="华文楷体"/>
                <a:ea typeface="华文楷体"/>
                <a:cs typeface="华文楷体"/>
              </a:rPr>
              <a:t>了解牙科技工所聯繫方式</a:t>
            </a:r>
            <a:endParaRPr lang="en-US" altLang="zh-TW" sz="3200" dirty="0" smtClean="0">
              <a:solidFill>
                <a:srgbClr val="FF0000"/>
              </a:solidFill>
              <a:latin typeface="华文楷体"/>
              <a:ea typeface="华文楷体"/>
              <a:cs typeface="华文楷体"/>
            </a:endParaRPr>
          </a:p>
          <a:p>
            <a:pPr algn="ctr">
              <a:lnSpc>
                <a:spcPct val="150000"/>
              </a:lnSpc>
            </a:pPr>
            <a:r>
              <a:rPr lang="zh-TW" altLang="en-US" sz="5400" dirty="0" smtClean="0">
                <a:solidFill>
                  <a:srgbClr val="FF0000"/>
                </a:solidFill>
                <a:latin typeface="华文楷体"/>
                <a:ea typeface="华文楷体"/>
                <a:cs typeface="华文楷体"/>
              </a:rPr>
              <a:t>注意時間</a:t>
            </a:r>
            <a:endParaRPr lang="en-US" altLang="zh-TW" sz="5400" dirty="0" smtClean="0">
              <a:solidFill>
                <a:srgbClr val="FF0000"/>
              </a:solidFill>
              <a:latin typeface="华文楷体"/>
              <a:ea typeface="华文楷体"/>
              <a:cs typeface="华文楷体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40509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>
                <a:latin typeface="华文楷体"/>
                <a:ea typeface="华文楷体"/>
                <a:cs typeface="华文楷体"/>
              </a:rPr>
              <a:t>製作假牙</a:t>
            </a:r>
            <a:r>
              <a:rPr lang="en-US" altLang="zh-TW" dirty="0" smtClean="0">
                <a:latin typeface="华文楷体"/>
                <a:ea typeface="华文楷体"/>
                <a:cs typeface="华文楷体"/>
              </a:rPr>
              <a:t>:</a:t>
            </a:r>
            <a:r>
              <a:rPr lang="zh-TW" altLang="en-US" dirty="0" smtClean="0">
                <a:latin typeface="华文楷体"/>
                <a:ea typeface="华文楷体"/>
                <a:cs typeface="华文楷体"/>
              </a:rPr>
              <a:t>牙醫助理跟診須知</a:t>
            </a:r>
            <a:endParaRPr lang="en-US" dirty="0">
              <a:latin typeface="华文楷体"/>
              <a:ea typeface="华文楷体"/>
              <a:cs typeface="华文楷体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sz="3200" dirty="0" smtClean="0">
                <a:latin typeface="华文楷体"/>
                <a:ea typeface="华文楷体"/>
                <a:cs typeface="华文楷体"/>
              </a:rPr>
              <a:t>假牙的分類及如何向患者解說假牙製作的過程</a:t>
            </a:r>
            <a:endParaRPr lang="en-US" altLang="zh-TW" sz="3200" dirty="0" smtClean="0">
              <a:latin typeface="华文楷体"/>
              <a:ea typeface="华文楷体"/>
              <a:cs typeface="华文楷体"/>
            </a:endParaRPr>
          </a:p>
          <a:p>
            <a:r>
              <a:rPr lang="zh-TW" altLang="en-US" sz="3200" dirty="0" smtClean="0">
                <a:latin typeface="华文楷体"/>
                <a:ea typeface="华文楷体"/>
                <a:cs typeface="华文楷体"/>
              </a:rPr>
              <a:t>印模</a:t>
            </a:r>
            <a:r>
              <a:rPr lang="en-US" altLang="zh-TW" sz="3200" dirty="0" smtClean="0">
                <a:latin typeface="华文楷体"/>
                <a:ea typeface="华文楷体"/>
                <a:cs typeface="华文楷体"/>
              </a:rPr>
              <a:t>(</a:t>
            </a:r>
            <a:r>
              <a:rPr lang="zh-TW" altLang="en-US" sz="3200" dirty="0" smtClean="0">
                <a:latin typeface="华文楷体"/>
                <a:ea typeface="华文楷体"/>
                <a:cs typeface="华文楷体"/>
              </a:rPr>
              <a:t>材料及方式</a:t>
            </a:r>
            <a:r>
              <a:rPr lang="en-US" altLang="zh-TW" sz="3200" dirty="0" smtClean="0">
                <a:latin typeface="华文楷体"/>
                <a:ea typeface="华文楷体"/>
                <a:cs typeface="华文楷体"/>
              </a:rPr>
              <a:t>)</a:t>
            </a:r>
          </a:p>
          <a:p>
            <a:r>
              <a:rPr lang="zh-TW" altLang="en-US" sz="3200" dirty="0" smtClean="0">
                <a:latin typeface="华文楷体"/>
                <a:ea typeface="华文楷体"/>
                <a:cs typeface="华文楷体"/>
              </a:rPr>
              <a:t>倒石膏模型</a:t>
            </a:r>
            <a:endParaRPr lang="en-US" altLang="zh-TW" sz="3200" dirty="0" smtClean="0">
              <a:latin typeface="华文楷体"/>
              <a:ea typeface="华文楷体"/>
              <a:cs typeface="华文楷体"/>
            </a:endParaRPr>
          </a:p>
          <a:p>
            <a:r>
              <a:rPr lang="zh-TW" altLang="en-US" sz="3200" dirty="0" smtClean="0">
                <a:solidFill>
                  <a:srgbClr val="FF0000"/>
                </a:solidFill>
                <a:latin typeface="华文楷体"/>
                <a:ea typeface="华文楷体"/>
                <a:cs typeface="华文楷体"/>
              </a:rPr>
              <a:t>送收模型</a:t>
            </a:r>
            <a:endParaRPr lang="en-US" altLang="zh-TW" sz="3200" dirty="0" smtClean="0">
              <a:solidFill>
                <a:srgbClr val="FF0000"/>
              </a:solidFill>
              <a:latin typeface="华文楷体"/>
              <a:ea typeface="华文楷体"/>
              <a:cs typeface="华文楷体"/>
            </a:endParaRPr>
          </a:p>
          <a:p>
            <a:r>
              <a:rPr lang="zh-TW" altLang="en-US" sz="3200" dirty="0" smtClean="0">
                <a:latin typeface="华文楷体"/>
                <a:ea typeface="华文楷体"/>
                <a:cs typeface="华文楷体"/>
              </a:rPr>
              <a:t>假牙黏著</a:t>
            </a:r>
            <a:endParaRPr lang="en-US" altLang="zh-TW" sz="3200" dirty="0" smtClean="0">
              <a:latin typeface="华文楷体"/>
              <a:ea typeface="华文楷体"/>
              <a:cs typeface="华文楷体"/>
            </a:endParaRPr>
          </a:p>
          <a:p>
            <a:r>
              <a:rPr lang="zh-TW" altLang="en-US" sz="3200" dirty="0" smtClean="0">
                <a:latin typeface="华文楷体"/>
                <a:ea typeface="华文楷体"/>
                <a:cs typeface="华文楷体"/>
              </a:rPr>
              <a:t>如何保養假牙</a:t>
            </a:r>
            <a:endParaRPr lang="en-US" sz="3200" dirty="0">
              <a:latin typeface="华文楷体"/>
              <a:ea typeface="华文楷体"/>
              <a:cs typeface="华文楷体"/>
            </a:endParaRPr>
          </a:p>
        </p:txBody>
      </p:sp>
    </p:spTree>
    <p:extLst>
      <p:ext uri="{BB962C8B-B14F-4D97-AF65-F5344CB8AC3E}">
        <p14:creationId xmlns:p14="http://schemas.microsoft.com/office/powerpoint/2010/main" val="2677013479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>
                <a:latin typeface="华文楷体"/>
                <a:ea typeface="华文楷体"/>
                <a:cs typeface="华文楷体"/>
              </a:rPr>
              <a:t>製作假牙</a:t>
            </a:r>
            <a:r>
              <a:rPr lang="en-US" altLang="zh-TW" dirty="0" smtClean="0">
                <a:latin typeface="华文楷体"/>
                <a:ea typeface="华文楷体"/>
                <a:cs typeface="华文楷体"/>
              </a:rPr>
              <a:t>:</a:t>
            </a:r>
            <a:r>
              <a:rPr lang="zh-TW" altLang="en-US" dirty="0" smtClean="0">
                <a:latin typeface="华文楷体"/>
                <a:ea typeface="华文楷体"/>
                <a:cs typeface="华文楷体"/>
              </a:rPr>
              <a:t>牙醫助理跟診須知</a:t>
            </a:r>
            <a:endParaRPr lang="en-US" dirty="0">
              <a:latin typeface="华文楷体"/>
              <a:ea typeface="华文楷体"/>
              <a:cs typeface="华文楷体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sz="3200" dirty="0" smtClean="0">
                <a:latin typeface="华文楷体"/>
                <a:ea typeface="华文楷体"/>
                <a:cs typeface="华文楷体"/>
              </a:rPr>
              <a:t>假牙的分類及如何向患者解說假牙製作的過程</a:t>
            </a:r>
            <a:endParaRPr lang="en-US" altLang="zh-TW" sz="3200" dirty="0" smtClean="0">
              <a:latin typeface="华文楷体"/>
              <a:ea typeface="华文楷体"/>
              <a:cs typeface="华文楷体"/>
            </a:endParaRPr>
          </a:p>
          <a:p>
            <a:r>
              <a:rPr lang="zh-TW" altLang="en-US" sz="3200" dirty="0" smtClean="0">
                <a:latin typeface="华文楷体"/>
                <a:ea typeface="华文楷体"/>
                <a:cs typeface="华文楷体"/>
              </a:rPr>
              <a:t>印模</a:t>
            </a:r>
            <a:r>
              <a:rPr lang="en-US" altLang="zh-TW" sz="3200" dirty="0" smtClean="0">
                <a:latin typeface="华文楷体"/>
                <a:ea typeface="华文楷体"/>
                <a:cs typeface="华文楷体"/>
              </a:rPr>
              <a:t>(</a:t>
            </a:r>
            <a:r>
              <a:rPr lang="zh-TW" altLang="en-US" sz="3200" dirty="0" smtClean="0">
                <a:latin typeface="华文楷体"/>
                <a:ea typeface="华文楷体"/>
                <a:cs typeface="华文楷体"/>
              </a:rPr>
              <a:t>材料及方式</a:t>
            </a:r>
            <a:r>
              <a:rPr lang="en-US" altLang="zh-TW" sz="3200" dirty="0" smtClean="0">
                <a:latin typeface="华文楷体"/>
                <a:ea typeface="华文楷体"/>
                <a:cs typeface="华文楷体"/>
              </a:rPr>
              <a:t>)</a:t>
            </a:r>
          </a:p>
          <a:p>
            <a:r>
              <a:rPr lang="zh-TW" altLang="en-US" sz="3200" dirty="0" smtClean="0">
                <a:latin typeface="华文楷体"/>
                <a:ea typeface="华文楷体"/>
                <a:cs typeface="华文楷体"/>
              </a:rPr>
              <a:t>倒石膏模型</a:t>
            </a:r>
            <a:endParaRPr lang="en-US" altLang="zh-TW" sz="3200" dirty="0" smtClean="0">
              <a:latin typeface="华文楷体"/>
              <a:ea typeface="华文楷体"/>
              <a:cs typeface="华文楷体"/>
            </a:endParaRPr>
          </a:p>
          <a:p>
            <a:r>
              <a:rPr lang="zh-TW" altLang="en-US" sz="3200" dirty="0" smtClean="0">
                <a:latin typeface="华文楷体"/>
                <a:ea typeface="华文楷体"/>
                <a:cs typeface="华文楷体"/>
              </a:rPr>
              <a:t>送收模型</a:t>
            </a:r>
            <a:endParaRPr lang="en-US" altLang="zh-TW" sz="3200" dirty="0" smtClean="0">
              <a:latin typeface="华文楷体"/>
              <a:ea typeface="华文楷体"/>
              <a:cs typeface="华文楷体"/>
            </a:endParaRPr>
          </a:p>
          <a:p>
            <a:r>
              <a:rPr lang="zh-TW" altLang="en-US" sz="3200" dirty="0" smtClean="0">
                <a:solidFill>
                  <a:srgbClr val="FF0000"/>
                </a:solidFill>
                <a:latin typeface="华文楷体"/>
                <a:ea typeface="华文楷体"/>
                <a:cs typeface="华文楷体"/>
              </a:rPr>
              <a:t>假牙黏著</a:t>
            </a:r>
            <a:endParaRPr lang="en-US" altLang="zh-TW" sz="3200" dirty="0" smtClean="0">
              <a:solidFill>
                <a:srgbClr val="FF0000"/>
              </a:solidFill>
              <a:latin typeface="华文楷体"/>
              <a:ea typeface="华文楷体"/>
              <a:cs typeface="华文楷体"/>
            </a:endParaRPr>
          </a:p>
          <a:p>
            <a:r>
              <a:rPr lang="zh-TW" altLang="en-US" sz="3200" dirty="0" smtClean="0">
                <a:latin typeface="华文楷体"/>
                <a:ea typeface="华文楷体"/>
                <a:cs typeface="华文楷体"/>
              </a:rPr>
              <a:t>如何保養假牙</a:t>
            </a:r>
            <a:endParaRPr lang="en-US" sz="3200" dirty="0">
              <a:latin typeface="华文楷体"/>
              <a:ea typeface="华文楷体"/>
              <a:cs typeface="华文楷体"/>
            </a:endParaRPr>
          </a:p>
        </p:txBody>
      </p:sp>
    </p:spTree>
    <p:extLst>
      <p:ext uri="{BB962C8B-B14F-4D97-AF65-F5344CB8AC3E}">
        <p14:creationId xmlns:p14="http://schemas.microsoft.com/office/powerpoint/2010/main" val="2799019296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949" y="499193"/>
            <a:ext cx="8448842" cy="229499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zh-TW" altLang="en-US" sz="6600" dirty="0" smtClean="0">
                <a:latin typeface="华文楷体"/>
                <a:ea typeface="华文楷体"/>
                <a:cs typeface="华文楷体"/>
              </a:rPr>
              <a:t>假牙黏著</a:t>
            </a:r>
            <a:endParaRPr lang="en-US" sz="6600" dirty="0">
              <a:latin typeface="华文楷体"/>
              <a:ea typeface="华文楷体"/>
              <a:cs typeface="华文楷体"/>
            </a:endParaRPr>
          </a:p>
        </p:txBody>
      </p:sp>
    </p:spTree>
    <p:extLst>
      <p:ext uri="{BB962C8B-B14F-4D97-AF65-F5344CB8AC3E}">
        <p14:creationId xmlns:p14="http://schemas.microsoft.com/office/powerpoint/2010/main" val="41630117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>
                <a:latin typeface="华文楷体"/>
                <a:ea typeface="华文楷体"/>
                <a:cs typeface="华文楷体"/>
              </a:rPr>
              <a:t>假牙黏著</a:t>
            </a:r>
            <a:r>
              <a:rPr lang="en-US" altLang="zh-TW" dirty="0" smtClean="0">
                <a:latin typeface="华文楷体"/>
                <a:ea typeface="华文楷体"/>
                <a:cs typeface="华文楷体"/>
              </a:rPr>
              <a:t>(resin cement)</a:t>
            </a:r>
            <a:endParaRPr lang="en-US" dirty="0">
              <a:latin typeface="华文楷体"/>
              <a:ea typeface="华文楷体"/>
              <a:cs typeface="华文楷体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03896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>
                <a:latin typeface="华文楷体"/>
                <a:ea typeface="华文楷体"/>
                <a:cs typeface="华文楷体"/>
              </a:rPr>
              <a:t>製作假牙</a:t>
            </a:r>
            <a:r>
              <a:rPr lang="en-US" altLang="zh-TW" dirty="0" smtClean="0">
                <a:latin typeface="华文楷体"/>
                <a:ea typeface="华文楷体"/>
                <a:cs typeface="华文楷体"/>
              </a:rPr>
              <a:t>:</a:t>
            </a:r>
            <a:r>
              <a:rPr lang="zh-TW" altLang="en-US" dirty="0" smtClean="0">
                <a:latin typeface="华文楷体"/>
                <a:ea typeface="华文楷体"/>
                <a:cs typeface="华文楷体"/>
              </a:rPr>
              <a:t>牙醫助理跟診須知</a:t>
            </a:r>
            <a:endParaRPr lang="en-US" dirty="0">
              <a:latin typeface="华文楷体"/>
              <a:ea typeface="华文楷体"/>
              <a:cs typeface="华文楷体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sz="3200" dirty="0" smtClean="0">
                <a:latin typeface="华文楷体"/>
                <a:ea typeface="华文楷体"/>
                <a:cs typeface="华文楷体"/>
              </a:rPr>
              <a:t>假牙的分類及如何向患者解說假牙製作的過程</a:t>
            </a:r>
            <a:endParaRPr lang="en-US" altLang="zh-TW" sz="3200" dirty="0" smtClean="0">
              <a:latin typeface="华文楷体"/>
              <a:ea typeface="华文楷体"/>
              <a:cs typeface="华文楷体"/>
            </a:endParaRPr>
          </a:p>
          <a:p>
            <a:r>
              <a:rPr lang="zh-TW" altLang="en-US" sz="3200" dirty="0" smtClean="0">
                <a:latin typeface="华文楷体"/>
                <a:ea typeface="华文楷体"/>
                <a:cs typeface="华文楷体"/>
              </a:rPr>
              <a:t>印模</a:t>
            </a:r>
            <a:r>
              <a:rPr lang="en-US" altLang="zh-TW" sz="3200" dirty="0" smtClean="0">
                <a:latin typeface="华文楷体"/>
                <a:ea typeface="华文楷体"/>
                <a:cs typeface="华文楷体"/>
              </a:rPr>
              <a:t>(</a:t>
            </a:r>
            <a:r>
              <a:rPr lang="zh-TW" altLang="en-US" sz="3200" dirty="0" smtClean="0">
                <a:latin typeface="华文楷体"/>
                <a:ea typeface="华文楷体"/>
                <a:cs typeface="华文楷体"/>
              </a:rPr>
              <a:t>材料及方式</a:t>
            </a:r>
            <a:r>
              <a:rPr lang="en-US" altLang="zh-TW" sz="3200" dirty="0" smtClean="0">
                <a:latin typeface="华文楷体"/>
                <a:ea typeface="华文楷体"/>
                <a:cs typeface="华文楷体"/>
              </a:rPr>
              <a:t>)</a:t>
            </a:r>
          </a:p>
          <a:p>
            <a:r>
              <a:rPr lang="zh-TW" altLang="en-US" sz="3200" dirty="0" smtClean="0">
                <a:latin typeface="华文楷体"/>
                <a:ea typeface="华文楷体"/>
                <a:cs typeface="华文楷体"/>
              </a:rPr>
              <a:t>倒石膏模型</a:t>
            </a:r>
            <a:endParaRPr lang="en-US" altLang="zh-TW" sz="3200" dirty="0" smtClean="0">
              <a:latin typeface="华文楷体"/>
              <a:ea typeface="华文楷体"/>
              <a:cs typeface="华文楷体"/>
            </a:endParaRPr>
          </a:p>
          <a:p>
            <a:r>
              <a:rPr lang="zh-TW" altLang="en-US" sz="3200" dirty="0" smtClean="0">
                <a:latin typeface="华文楷体"/>
                <a:ea typeface="华文楷体"/>
                <a:cs typeface="华文楷体"/>
              </a:rPr>
              <a:t>送收模型</a:t>
            </a:r>
            <a:endParaRPr lang="en-US" altLang="zh-TW" sz="3200" dirty="0" smtClean="0">
              <a:latin typeface="华文楷体"/>
              <a:ea typeface="华文楷体"/>
              <a:cs typeface="华文楷体"/>
            </a:endParaRPr>
          </a:p>
          <a:p>
            <a:r>
              <a:rPr lang="zh-TW" altLang="en-US" sz="3200" dirty="0" smtClean="0">
                <a:solidFill>
                  <a:srgbClr val="FF0000"/>
                </a:solidFill>
                <a:latin typeface="华文楷体"/>
                <a:ea typeface="华文楷体"/>
                <a:cs typeface="华文楷体"/>
              </a:rPr>
              <a:t>假牙黏著</a:t>
            </a:r>
            <a:endParaRPr lang="en-US" altLang="zh-TW" sz="3200" dirty="0" smtClean="0">
              <a:solidFill>
                <a:srgbClr val="FF0000"/>
              </a:solidFill>
              <a:latin typeface="华文楷体"/>
              <a:ea typeface="华文楷体"/>
              <a:cs typeface="华文楷体"/>
            </a:endParaRPr>
          </a:p>
          <a:p>
            <a:r>
              <a:rPr lang="zh-TW" altLang="en-US" sz="3200" dirty="0" smtClean="0">
                <a:latin typeface="华文楷体"/>
                <a:ea typeface="华文楷体"/>
                <a:cs typeface="华文楷体"/>
              </a:rPr>
              <a:t>如何保養假牙</a:t>
            </a:r>
            <a:endParaRPr lang="en-US" sz="3200" dirty="0">
              <a:latin typeface="华文楷体"/>
              <a:ea typeface="华文楷体"/>
              <a:cs typeface="华文楷体"/>
            </a:endParaRPr>
          </a:p>
        </p:txBody>
      </p:sp>
    </p:spTree>
    <p:extLst>
      <p:ext uri="{BB962C8B-B14F-4D97-AF65-F5344CB8AC3E}">
        <p14:creationId xmlns:p14="http://schemas.microsoft.com/office/powerpoint/2010/main" val="447651284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>
                <a:latin typeface="华文楷体"/>
                <a:ea typeface="华文楷体"/>
                <a:cs typeface="华文楷体"/>
              </a:rPr>
              <a:t>製作假牙</a:t>
            </a:r>
            <a:r>
              <a:rPr lang="en-US" altLang="zh-TW" dirty="0" smtClean="0">
                <a:latin typeface="华文楷体"/>
                <a:ea typeface="华文楷体"/>
                <a:cs typeface="华文楷体"/>
              </a:rPr>
              <a:t>:</a:t>
            </a:r>
            <a:r>
              <a:rPr lang="zh-TW" altLang="en-US" dirty="0" smtClean="0">
                <a:latin typeface="华文楷体"/>
                <a:ea typeface="华文楷体"/>
                <a:cs typeface="华文楷体"/>
              </a:rPr>
              <a:t>牙醫助理跟診須知</a:t>
            </a:r>
            <a:endParaRPr lang="en-US" dirty="0">
              <a:latin typeface="华文楷体"/>
              <a:ea typeface="华文楷体"/>
              <a:cs typeface="华文楷体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sz="3200" dirty="0" smtClean="0">
                <a:latin typeface="华文楷体"/>
                <a:ea typeface="华文楷体"/>
                <a:cs typeface="华文楷体"/>
              </a:rPr>
              <a:t>假牙的分類及如何向患者解說假牙製作的過程</a:t>
            </a:r>
            <a:endParaRPr lang="en-US" altLang="zh-TW" sz="3200" dirty="0" smtClean="0">
              <a:latin typeface="华文楷体"/>
              <a:ea typeface="华文楷体"/>
              <a:cs typeface="华文楷体"/>
            </a:endParaRPr>
          </a:p>
          <a:p>
            <a:r>
              <a:rPr lang="zh-TW" altLang="en-US" sz="3200" dirty="0" smtClean="0">
                <a:latin typeface="华文楷体"/>
                <a:ea typeface="华文楷体"/>
                <a:cs typeface="华文楷体"/>
              </a:rPr>
              <a:t>印模</a:t>
            </a:r>
            <a:r>
              <a:rPr lang="en-US" altLang="zh-TW" sz="3200" dirty="0" smtClean="0">
                <a:latin typeface="华文楷体"/>
                <a:ea typeface="华文楷体"/>
                <a:cs typeface="华文楷体"/>
              </a:rPr>
              <a:t>(</a:t>
            </a:r>
            <a:r>
              <a:rPr lang="zh-TW" altLang="en-US" sz="3200" dirty="0" smtClean="0">
                <a:latin typeface="华文楷体"/>
                <a:ea typeface="华文楷体"/>
                <a:cs typeface="华文楷体"/>
              </a:rPr>
              <a:t>材料及方式</a:t>
            </a:r>
            <a:r>
              <a:rPr lang="en-US" altLang="zh-TW" sz="3200" dirty="0" smtClean="0">
                <a:latin typeface="华文楷体"/>
                <a:ea typeface="华文楷体"/>
                <a:cs typeface="华文楷体"/>
              </a:rPr>
              <a:t>)</a:t>
            </a:r>
          </a:p>
          <a:p>
            <a:r>
              <a:rPr lang="zh-TW" altLang="en-US" sz="3200" dirty="0" smtClean="0">
                <a:latin typeface="华文楷体"/>
                <a:ea typeface="华文楷体"/>
                <a:cs typeface="华文楷体"/>
              </a:rPr>
              <a:t>倒石膏模型</a:t>
            </a:r>
            <a:endParaRPr lang="en-US" altLang="zh-TW" sz="3200" dirty="0" smtClean="0">
              <a:latin typeface="华文楷体"/>
              <a:ea typeface="华文楷体"/>
              <a:cs typeface="华文楷体"/>
            </a:endParaRPr>
          </a:p>
          <a:p>
            <a:r>
              <a:rPr lang="zh-TW" altLang="en-US" sz="3200" dirty="0" smtClean="0">
                <a:latin typeface="华文楷体"/>
                <a:ea typeface="华文楷体"/>
                <a:cs typeface="华文楷体"/>
              </a:rPr>
              <a:t>送收模型</a:t>
            </a:r>
            <a:endParaRPr lang="en-US" altLang="zh-TW" sz="3200" dirty="0" smtClean="0">
              <a:latin typeface="华文楷体"/>
              <a:ea typeface="华文楷体"/>
              <a:cs typeface="华文楷体"/>
            </a:endParaRPr>
          </a:p>
          <a:p>
            <a:r>
              <a:rPr lang="zh-TW" altLang="en-US" sz="3200" dirty="0" smtClean="0">
                <a:solidFill>
                  <a:srgbClr val="000000"/>
                </a:solidFill>
                <a:latin typeface="华文楷体"/>
                <a:ea typeface="华文楷体"/>
                <a:cs typeface="华文楷体"/>
              </a:rPr>
              <a:t>假牙黏著</a:t>
            </a:r>
            <a:endParaRPr lang="en-US" altLang="zh-TW" sz="3200" dirty="0" smtClean="0">
              <a:solidFill>
                <a:srgbClr val="000000"/>
              </a:solidFill>
              <a:latin typeface="华文楷体"/>
              <a:ea typeface="华文楷体"/>
              <a:cs typeface="华文楷体"/>
            </a:endParaRPr>
          </a:p>
          <a:p>
            <a:r>
              <a:rPr lang="zh-TW" altLang="en-US" sz="3200" dirty="0" smtClean="0">
                <a:solidFill>
                  <a:srgbClr val="FF0000"/>
                </a:solidFill>
                <a:latin typeface="华文楷体"/>
                <a:ea typeface="华文楷体"/>
                <a:cs typeface="华文楷体"/>
              </a:rPr>
              <a:t>如何保養假牙</a:t>
            </a:r>
            <a:endParaRPr lang="en-US" sz="3200" dirty="0">
              <a:solidFill>
                <a:srgbClr val="FF0000"/>
              </a:solidFill>
              <a:latin typeface="华文楷体"/>
              <a:ea typeface="华文楷体"/>
              <a:cs typeface="华文楷体"/>
            </a:endParaRPr>
          </a:p>
        </p:txBody>
      </p:sp>
    </p:spTree>
    <p:extLst>
      <p:ext uri="{BB962C8B-B14F-4D97-AF65-F5344CB8AC3E}">
        <p14:creationId xmlns:p14="http://schemas.microsoft.com/office/powerpoint/2010/main" val="447651284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949" y="499193"/>
            <a:ext cx="8448842" cy="229499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zh-TW" altLang="en-US" sz="6600" dirty="0" smtClean="0">
                <a:latin typeface="华文楷体"/>
                <a:ea typeface="华文楷体"/>
                <a:cs typeface="华文楷体"/>
              </a:rPr>
              <a:t>如何保養假牙</a:t>
            </a:r>
            <a:endParaRPr lang="en-US" sz="6600" dirty="0">
              <a:latin typeface="华文楷体"/>
              <a:ea typeface="华文楷体"/>
              <a:cs typeface="华文楷体"/>
            </a:endParaRPr>
          </a:p>
        </p:txBody>
      </p:sp>
    </p:spTree>
    <p:extLst>
      <p:ext uri="{BB962C8B-B14F-4D97-AF65-F5344CB8AC3E}">
        <p14:creationId xmlns:p14="http://schemas.microsoft.com/office/powerpoint/2010/main" val="7267709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Rectangle 2"/>
          <p:cNvSpPr>
            <a:spLocks noGrp="1" noChangeArrowheads="1"/>
          </p:cNvSpPr>
          <p:nvPr>
            <p:ph type="title"/>
          </p:nvPr>
        </p:nvSpPr>
        <p:spPr>
          <a:xfrm>
            <a:off x="741697" y="228600"/>
            <a:ext cx="7723187" cy="1219200"/>
          </a:xfrm>
        </p:spPr>
        <p:txBody>
          <a:bodyPr/>
          <a:lstStyle/>
          <a:p>
            <a:r>
              <a:rPr kumimoji="0" lang="zh-TW" altLang="en-US" dirty="0">
                <a:latin typeface="华文楷体"/>
                <a:ea typeface="华文楷体"/>
                <a:cs typeface="华文楷体"/>
              </a:rPr>
              <a:t>牙橋的清</a:t>
            </a:r>
            <a:r>
              <a:rPr lang="zh-TW" altLang="en-US" dirty="0">
                <a:latin typeface="华文楷体"/>
                <a:ea typeface="华文楷体"/>
                <a:cs typeface="华文楷体"/>
              </a:rPr>
              <a:t>潔與保養</a:t>
            </a:r>
            <a:endParaRPr lang="en-US" altLang="zh-TW" dirty="0">
              <a:latin typeface="华文楷体"/>
              <a:ea typeface="华文楷体"/>
              <a:cs typeface="华文楷体"/>
            </a:endParaRPr>
          </a:p>
        </p:txBody>
      </p:sp>
      <p:sp>
        <p:nvSpPr>
          <p:cNvPr id="197638" name="Rectangle 6"/>
          <p:cNvSpPr>
            <a:spLocks noGrp="1" noChangeArrowheads="1"/>
          </p:cNvSpPr>
          <p:nvPr>
            <p:ph type="body" sz="half" idx="1"/>
          </p:nvPr>
        </p:nvSpPr>
        <p:spPr>
          <a:xfrm>
            <a:off x="741697" y="1600200"/>
            <a:ext cx="7723187" cy="1036638"/>
          </a:xfrm>
        </p:spPr>
        <p:txBody>
          <a:bodyPr>
            <a:normAutofit/>
          </a:bodyPr>
          <a:lstStyle/>
          <a:p>
            <a:r>
              <a:rPr lang="zh-TW" altLang="en-US" sz="3200" dirty="0">
                <a:latin typeface="华文楷体"/>
                <a:ea typeface="华文楷体"/>
                <a:cs typeface="华文楷体"/>
              </a:rPr>
              <a:t>利用一般軟毛牙刷</a:t>
            </a:r>
            <a:endParaRPr lang="en-US" altLang="zh-TW" sz="3200" dirty="0">
              <a:latin typeface="华文楷体"/>
              <a:ea typeface="华文楷体"/>
              <a:cs typeface="华文楷体"/>
            </a:endParaRPr>
          </a:p>
        </p:txBody>
      </p:sp>
      <p:pic>
        <p:nvPicPr>
          <p:cNvPr id="197636" name="Picture 4" descr="照片 197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65" t="15999" r="18793" b="13289"/>
          <a:stretch>
            <a:fillRect/>
          </a:stretch>
        </p:blipFill>
        <p:spPr>
          <a:xfrm>
            <a:off x="2411413" y="2420938"/>
            <a:ext cx="4684712" cy="3514725"/>
          </a:xfrm>
          <a:noFill/>
          <a:ln>
            <a:solidFill>
              <a:srgbClr val="00006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808080">
                      <a:alpha val="74998"/>
                    </a:srgb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1731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15000"/>
    </mc:Choice>
    <mc:Fallback xmlns="">
      <p:transition xmlns:p14="http://schemas.microsoft.com/office/powerpoint/2010/main" advClick="0" advTm="15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Rectangle 2"/>
          <p:cNvSpPr>
            <a:spLocks noGrp="1" noChangeArrowheads="1"/>
          </p:cNvSpPr>
          <p:nvPr>
            <p:ph type="title"/>
          </p:nvPr>
        </p:nvSpPr>
        <p:spPr>
          <a:xfrm>
            <a:off x="755065" y="216568"/>
            <a:ext cx="7723187" cy="1219200"/>
          </a:xfrm>
        </p:spPr>
        <p:txBody>
          <a:bodyPr/>
          <a:lstStyle/>
          <a:p>
            <a:r>
              <a:rPr kumimoji="0" lang="zh-TW" altLang="en-US" dirty="0">
                <a:latin typeface="华文楷体"/>
                <a:ea typeface="华文楷体"/>
                <a:cs typeface="华文楷体"/>
              </a:rPr>
              <a:t>牙橋的</a:t>
            </a:r>
            <a:r>
              <a:rPr lang="zh-TW" altLang="en-US" dirty="0">
                <a:latin typeface="华文楷体"/>
                <a:ea typeface="华文楷体"/>
                <a:cs typeface="华文楷体"/>
              </a:rPr>
              <a:t>清潔與保養</a:t>
            </a:r>
            <a:endParaRPr lang="en-US" altLang="zh-TW" dirty="0">
              <a:latin typeface="华文楷体"/>
              <a:ea typeface="华文楷体"/>
              <a:cs typeface="华文楷体"/>
            </a:endParaRPr>
          </a:p>
        </p:txBody>
      </p:sp>
      <p:sp>
        <p:nvSpPr>
          <p:cNvPr id="198662" name="Rectangle 6"/>
          <p:cNvSpPr>
            <a:spLocks noGrp="1" noChangeArrowheads="1"/>
          </p:cNvSpPr>
          <p:nvPr>
            <p:ph type="body" sz="half" idx="1"/>
          </p:nvPr>
        </p:nvSpPr>
        <p:spPr>
          <a:xfrm>
            <a:off x="755065" y="1569453"/>
            <a:ext cx="7723187" cy="1108075"/>
          </a:xfrm>
        </p:spPr>
        <p:txBody>
          <a:bodyPr>
            <a:normAutofit/>
          </a:bodyPr>
          <a:lstStyle/>
          <a:p>
            <a:r>
              <a:rPr lang="zh-TW" altLang="en-US" sz="3200" dirty="0">
                <a:latin typeface="华文楷体"/>
                <a:ea typeface="华文楷体"/>
                <a:cs typeface="华文楷体"/>
              </a:rPr>
              <a:t>利用牙間刷</a:t>
            </a:r>
            <a:endParaRPr lang="en-US" altLang="zh-TW" sz="3200" dirty="0">
              <a:latin typeface="华文楷体"/>
              <a:ea typeface="华文楷体"/>
              <a:cs typeface="华文楷体"/>
            </a:endParaRPr>
          </a:p>
        </p:txBody>
      </p:sp>
      <p:pic>
        <p:nvPicPr>
          <p:cNvPr id="198660" name="Picture 4" descr="照片 199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54" t="16000" r="8495" b="13287"/>
          <a:stretch>
            <a:fillRect/>
          </a:stretch>
        </p:blipFill>
        <p:spPr>
          <a:xfrm>
            <a:off x="2484438" y="2600325"/>
            <a:ext cx="4392612" cy="3295650"/>
          </a:xfrm>
          <a:noFill/>
          <a:ln>
            <a:solidFill>
              <a:srgbClr val="00006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808080">
                      <a:alpha val="74998"/>
                    </a:srgb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50772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15000"/>
    </mc:Choice>
    <mc:Fallback xmlns="">
      <p:transition xmlns:p14="http://schemas.microsoft.com/office/powerpoint/2010/main" advClick="0" advTm="15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Rectangle 2"/>
          <p:cNvSpPr>
            <a:spLocks noGrp="1" noChangeArrowheads="1"/>
          </p:cNvSpPr>
          <p:nvPr>
            <p:ph type="title"/>
          </p:nvPr>
        </p:nvSpPr>
        <p:spPr>
          <a:xfrm>
            <a:off x="755065" y="228600"/>
            <a:ext cx="7723187" cy="1219200"/>
          </a:xfrm>
        </p:spPr>
        <p:txBody>
          <a:bodyPr/>
          <a:lstStyle/>
          <a:p>
            <a:r>
              <a:rPr kumimoji="0" lang="zh-TW" altLang="en-US" dirty="0">
                <a:latin typeface="华文楷体"/>
                <a:ea typeface="华文楷体"/>
                <a:cs typeface="华文楷体"/>
              </a:rPr>
              <a:t>牙橋的</a:t>
            </a:r>
            <a:r>
              <a:rPr lang="zh-TW" altLang="en-US" dirty="0">
                <a:latin typeface="华文楷体"/>
                <a:ea typeface="华文楷体"/>
                <a:cs typeface="华文楷体"/>
              </a:rPr>
              <a:t>清潔與保養</a:t>
            </a:r>
            <a:endParaRPr lang="en-US" altLang="zh-TW" dirty="0">
              <a:latin typeface="华文楷体"/>
              <a:ea typeface="华文楷体"/>
              <a:cs typeface="华文楷体"/>
            </a:endParaRPr>
          </a:p>
        </p:txBody>
      </p:sp>
      <p:sp>
        <p:nvSpPr>
          <p:cNvPr id="199686" name="Rectangle 6"/>
          <p:cNvSpPr>
            <a:spLocks noGrp="1" noChangeArrowheads="1"/>
          </p:cNvSpPr>
          <p:nvPr>
            <p:ph type="body" sz="half" idx="1"/>
          </p:nvPr>
        </p:nvSpPr>
        <p:spPr>
          <a:xfrm>
            <a:off x="755065" y="1582821"/>
            <a:ext cx="7723187" cy="2314575"/>
          </a:xfrm>
        </p:spPr>
        <p:txBody>
          <a:bodyPr>
            <a:normAutofit/>
          </a:bodyPr>
          <a:lstStyle/>
          <a:p>
            <a:r>
              <a:rPr lang="zh-TW" altLang="en-US" sz="3200" dirty="0">
                <a:latin typeface="华文楷体"/>
                <a:ea typeface="华文楷体"/>
                <a:cs typeface="华文楷体"/>
              </a:rPr>
              <a:t>利用牙橋專用牙線</a:t>
            </a:r>
            <a:endParaRPr lang="en-US" altLang="zh-TW" sz="3200" dirty="0">
              <a:latin typeface="华文楷体"/>
              <a:ea typeface="华文楷体"/>
              <a:cs typeface="华文楷体"/>
            </a:endParaRPr>
          </a:p>
        </p:txBody>
      </p:sp>
      <p:pic>
        <p:nvPicPr>
          <p:cNvPr id="199684" name="Picture 4" descr="照片 198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65" t="16000" r="13072" b="10170"/>
          <a:stretch>
            <a:fillRect/>
          </a:stretch>
        </p:blipFill>
        <p:spPr>
          <a:xfrm>
            <a:off x="2555875" y="2636838"/>
            <a:ext cx="4540250" cy="3406775"/>
          </a:xfrm>
          <a:noFill/>
          <a:ln>
            <a:solidFill>
              <a:srgbClr val="00006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808080">
                      <a:alpha val="74998"/>
                    </a:srgb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37923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15000"/>
    </mc:Choice>
    <mc:Fallback xmlns="">
      <p:transition xmlns:p14="http://schemas.microsoft.com/office/powerpoint/2010/main" advClick="0" advTm="15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z="4800" dirty="0">
                <a:latin typeface="华文楷体"/>
                <a:ea typeface="华文楷体"/>
                <a:cs typeface="华文楷体"/>
              </a:rPr>
              <a:t>戴活動假牙需知</a:t>
            </a:r>
            <a:endParaRPr lang="en-US" altLang="zh-TW" sz="4800" dirty="0">
              <a:latin typeface="华文楷体"/>
              <a:ea typeface="华文楷体"/>
              <a:cs typeface="华文楷体"/>
            </a:endParaRPr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412875"/>
            <a:ext cx="8496300" cy="4464050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</a:pPr>
            <a:r>
              <a:rPr lang="zh-TW" altLang="en-US" sz="2800" dirty="0">
                <a:latin typeface="华文楷体"/>
                <a:ea typeface="华文楷体"/>
                <a:cs typeface="华文楷体"/>
              </a:rPr>
              <a:t>活動假牙因為材質及設計關係</a:t>
            </a:r>
            <a:r>
              <a:rPr lang="en-US" altLang="zh-TW" sz="2800" dirty="0">
                <a:latin typeface="华文楷体"/>
                <a:ea typeface="华文楷体"/>
                <a:cs typeface="华文楷体"/>
              </a:rPr>
              <a:t>,</a:t>
            </a:r>
            <a:r>
              <a:rPr lang="zh-TW" altLang="en-US" sz="2800" dirty="0">
                <a:latin typeface="华文楷体"/>
                <a:ea typeface="华文楷体"/>
                <a:cs typeface="华文楷体"/>
              </a:rPr>
              <a:t>要</a:t>
            </a:r>
            <a:r>
              <a:rPr lang="zh-TW" altLang="en-US" sz="2800" dirty="0">
                <a:solidFill>
                  <a:srgbClr val="CC0099"/>
                </a:solidFill>
                <a:latin typeface="华文楷体"/>
                <a:ea typeface="华文楷体"/>
                <a:cs typeface="华文楷体"/>
              </a:rPr>
              <a:t>維持高水準的口腔衛生照護</a:t>
            </a:r>
            <a:r>
              <a:rPr lang="en-US" altLang="zh-TW" sz="2800" dirty="0">
                <a:solidFill>
                  <a:srgbClr val="CC0099"/>
                </a:solidFill>
                <a:latin typeface="华文楷体"/>
                <a:ea typeface="华文楷体"/>
                <a:cs typeface="华文楷体"/>
              </a:rPr>
              <a:t>,</a:t>
            </a:r>
            <a:r>
              <a:rPr lang="zh-TW" altLang="en-US" sz="2800" dirty="0">
                <a:solidFill>
                  <a:srgbClr val="CC0099"/>
                </a:solidFill>
                <a:latin typeface="华文楷体"/>
                <a:ea typeface="华文楷体"/>
                <a:cs typeface="华文楷体"/>
              </a:rPr>
              <a:t>否則很容易會造成牙周炎和蛀牙</a:t>
            </a:r>
            <a:r>
              <a:rPr lang="zh-TW" altLang="en-US" sz="2800" dirty="0" smtClean="0">
                <a:solidFill>
                  <a:srgbClr val="CC0099"/>
                </a:solidFill>
                <a:latin typeface="华文楷体"/>
                <a:ea typeface="华文楷体"/>
                <a:cs typeface="华文楷体"/>
              </a:rPr>
              <a:t>。</a:t>
            </a:r>
            <a:endParaRPr lang="en-US" altLang="zh-TW" sz="2800" dirty="0">
              <a:solidFill>
                <a:srgbClr val="CC0099"/>
              </a:solidFill>
              <a:latin typeface="华文楷体"/>
              <a:ea typeface="华文楷体"/>
              <a:cs typeface="华文楷体"/>
            </a:endParaRPr>
          </a:p>
          <a:p>
            <a:pPr>
              <a:lnSpc>
                <a:spcPct val="120000"/>
              </a:lnSpc>
            </a:pPr>
            <a:r>
              <a:rPr lang="zh-TW" altLang="en-US" sz="2800" dirty="0">
                <a:latin typeface="华文楷体"/>
                <a:ea typeface="华文楷体"/>
                <a:cs typeface="华文楷体"/>
              </a:rPr>
              <a:t>每次</a:t>
            </a:r>
            <a:r>
              <a:rPr lang="zh-TW" altLang="en-US" sz="2800" dirty="0">
                <a:solidFill>
                  <a:srgbClr val="CC0099"/>
                </a:solidFill>
                <a:latin typeface="华文楷体"/>
                <a:ea typeface="华文楷体"/>
                <a:cs typeface="华文楷体"/>
              </a:rPr>
              <a:t>吃完東西應該將假牙取下來清洗</a:t>
            </a:r>
            <a:r>
              <a:rPr lang="en-US" altLang="zh-TW" sz="2800" dirty="0">
                <a:solidFill>
                  <a:srgbClr val="CC0099"/>
                </a:solidFill>
                <a:latin typeface="华文楷体"/>
                <a:ea typeface="华文楷体"/>
                <a:cs typeface="华文楷体"/>
              </a:rPr>
              <a:t>,</a:t>
            </a:r>
            <a:r>
              <a:rPr lang="zh-TW" altLang="en-US" sz="2800" dirty="0">
                <a:solidFill>
                  <a:srgbClr val="CC0099"/>
                </a:solidFill>
                <a:latin typeface="华文楷体"/>
                <a:ea typeface="华文楷体"/>
                <a:cs typeface="华文楷体"/>
              </a:rPr>
              <a:t>同時也將口中剩牙刷乾淨</a:t>
            </a:r>
            <a:r>
              <a:rPr lang="en-US" altLang="zh-TW" sz="2800" dirty="0">
                <a:latin typeface="华文楷体"/>
                <a:ea typeface="华文楷体"/>
                <a:cs typeface="华文楷体"/>
              </a:rPr>
              <a:t>,</a:t>
            </a:r>
            <a:r>
              <a:rPr lang="zh-TW" altLang="en-US" sz="2800" dirty="0">
                <a:latin typeface="华文楷体"/>
                <a:ea typeface="华文楷体"/>
                <a:cs typeface="华文楷体"/>
              </a:rPr>
              <a:t>之後再戴回假牙</a:t>
            </a:r>
            <a:r>
              <a:rPr lang="zh-TW" altLang="en-US" sz="2800" dirty="0" smtClean="0">
                <a:latin typeface="华文楷体"/>
                <a:ea typeface="华文楷体"/>
                <a:cs typeface="华文楷体"/>
              </a:rPr>
              <a:t>。</a:t>
            </a:r>
            <a:endParaRPr lang="en-US" altLang="zh-TW" sz="2800" dirty="0">
              <a:latin typeface="华文楷体"/>
              <a:ea typeface="华文楷体"/>
              <a:cs typeface="华文楷体"/>
            </a:endParaRPr>
          </a:p>
          <a:p>
            <a:pPr>
              <a:lnSpc>
                <a:spcPct val="120000"/>
              </a:lnSpc>
            </a:pPr>
            <a:r>
              <a:rPr kumimoji="0" lang="zh-TW" altLang="en-US" sz="2800" dirty="0">
                <a:latin typeface="华文楷体"/>
                <a:ea typeface="华文楷体"/>
                <a:cs typeface="华文楷体"/>
              </a:rPr>
              <a:t>晚</a:t>
            </a:r>
            <a:r>
              <a:rPr lang="zh-TW" altLang="en-US" sz="2800" dirty="0">
                <a:latin typeface="华文楷体"/>
                <a:ea typeface="华文楷体"/>
                <a:cs typeface="华文楷体"/>
              </a:rPr>
              <a:t>上</a:t>
            </a:r>
            <a:r>
              <a:rPr lang="zh-TW" altLang="en-US" sz="2800" dirty="0">
                <a:solidFill>
                  <a:srgbClr val="CC0099"/>
                </a:solidFill>
                <a:latin typeface="华文楷体"/>
                <a:ea typeface="华文楷体"/>
                <a:cs typeface="华文楷体"/>
              </a:rPr>
              <a:t>睡覺時應該取下假牙</a:t>
            </a:r>
            <a:r>
              <a:rPr lang="en-US" altLang="zh-TW" sz="2800" dirty="0">
                <a:solidFill>
                  <a:srgbClr val="CC0099"/>
                </a:solidFill>
                <a:latin typeface="华文楷体"/>
                <a:ea typeface="华文楷体"/>
                <a:cs typeface="华文楷体"/>
              </a:rPr>
              <a:t>,</a:t>
            </a:r>
            <a:r>
              <a:rPr lang="zh-TW" altLang="en-US" sz="2800" dirty="0">
                <a:solidFill>
                  <a:srgbClr val="CC0099"/>
                </a:solidFill>
                <a:latin typeface="华文楷体"/>
                <a:ea typeface="华文楷体"/>
                <a:cs typeface="华文楷体"/>
              </a:rPr>
              <a:t>讓牙齒及牙床有休息的機會</a:t>
            </a:r>
            <a:r>
              <a:rPr lang="zh-TW" altLang="en-US" sz="2800" dirty="0">
                <a:latin typeface="华文楷体"/>
                <a:ea typeface="华文楷体"/>
                <a:cs typeface="华文楷体"/>
              </a:rPr>
              <a:t>。假牙取下後要</a:t>
            </a:r>
            <a:r>
              <a:rPr lang="zh-TW" altLang="en-US" sz="2800" dirty="0">
                <a:solidFill>
                  <a:srgbClr val="CC0099"/>
                </a:solidFill>
                <a:latin typeface="华文楷体"/>
                <a:ea typeface="华文楷体"/>
                <a:cs typeface="华文楷体"/>
              </a:rPr>
              <a:t>泡在冷水中</a:t>
            </a:r>
            <a:r>
              <a:rPr lang="zh-TW" altLang="en-US" sz="2800" dirty="0">
                <a:latin typeface="华文楷体"/>
                <a:ea typeface="华文楷体"/>
                <a:cs typeface="华文楷体"/>
              </a:rPr>
              <a:t>以免變形</a:t>
            </a:r>
            <a:r>
              <a:rPr lang="en-US" altLang="zh-TW" sz="2800" dirty="0">
                <a:latin typeface="华文楷体"/>
                <a:ea typeface="华文楷体"/>
                <a:cs typeface="华文楷体"/>
              </a:rPr>
              <a:t>,</a:t>
            </a:r>
            <a:r>
              <a:rPr lang="zh-TW" altLang="en-US" sz="2800" dirty="0">
                <a:latin typeface="华文楷体"/>
                <a:ea typeface="华文楷体"/>
                <a:cs typeface="华文楷体"/>
              </a:rPr>
              <a:t>並適時使用假牙清潔錠。</a:t>
            </a:r>
            <a:endParaRPr lang="en-US" altLang="zh-TW" sz="2800" dirty="0">
              <a:latin typeface="华文楷体"/>
              <a:ea typeface="华文楷体"/>
              <a:cs typeface="华文楷体"/>
            </a:endParaRPr>
          </a:p>
          <a:p>
            <a:pPr>
              <a:lnSpc>
                <a:spcPct val="120000"/>
              </a:lnSpc>
            </a:pPr>
            <a:endParaRPr lang="en-US" altLang="zh-TW" sz="2800" dirty="0">
              <a:latin typeface="华文楷体"/>
              <a:ea typeface="华文楷体"/>
              <a:cs typeface="华文楷体"/>
            </a:endParaRPr>
          </a:p>
        </p:txBody>
      </p:sp>
    </p:spTree>
    <p:extLst>
      <p:ext uri="{BB962C8B-B14F-4D97-AF65-F5344CB8AC3E}">
        <p14:creationId xmlns:p14="http://schemas.microsoft.com/office/powerpoint/2010/main" val="2194338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45000"/>
    </mc:Choice>
    <mc:Fallback xmlns="">
      <p:transition xmlns:p14="http://schemas.microsoft.com/office/powerpoint/2010/main" advClick="0" advTm="45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z="4800" dirty="0">
                <a:latin typeface="华文楷体"/>
                <a:ea typeface="华文楷体"/>
                <a:cs typeface="华文楷体"/>
              </a:rPr>
              <a:t>裝戴活動式假牙的注意事項</a:t>
            </a:r>
            <a:endParaRPr lang="en-US" altLang="zh-TW" sz="4800" dirty="0">
              <a:latin typeface="华文楷体"/>
              <a:ea typeface="华文楷体"/>
              <a:cs typeface="华文楷体"/>
            </a:endParaRPr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47053" y="1600200"/>
            <a:ext cx="8301789" cy="48006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zh-TW" altLang="en-US" sz="2800" dirty="0">
                <a:solidFill>
                  <a:schemeClr val="tx2"/>
                </a:solidFill>
                <a:latin typeface="华文楷体"/>
                <a:ea typeface="华文楷体"/>
                <a:cs typeface="华文楷体"/>
              </a:rPr>
              <a:t>裝戴活動假牙是需要學習與需要經過多次調整的</a:t>
            </a:r>
            <a:r>
              <a:rPr lang="en-US" altLang="zh-TW" sz="2800" dirty="0">
                <a:solidFill>
                  <a:schemeClr val="tx2"/>
                </a:solidFill>
                <a:latin typeface="华文楷体"/>
                <a:ea typeface="华文楷体"/>
                <a:cs typeface="华文楷体"/>
              </a:rPr>
              <a:t>:</a:t>
            </a:r>
          </a:p>
          <a:p>
            <a:pPr lvl="1">
              <a:lnSpc>
                <a:spcPct val="80000"/>
              </a:lnSpc>
            </a:pPr>
            <a:r>
              <a:rPr lang="zh-TW" altLang="en-US" sz="2800" dirty="0">
                <a:latin typeface="华文楷体"/>
                <a:ea typeface="华文楷体"/>
                <a:cs typeface="华文楷体"/>
              </a:rPr>
              <a:t>裝戴活動假牙是需要學習與適應的</a:t>
            </a:r>
            <a:r>
              <a:rPr lang="en-US" altLang="zh-TW" sz="2800" dirty="0">
                <a:latin typeface="华文楷体"/>
                <a:ea typeface="华文楷体"/>
                <a:cs typeface="华文楷体"/>
              </a:rPr>
              <a:t>,</a:t>
            </a:r>
            <a:r>
              <a:rPr lang="zh-TW" altLang="en-US" sz="2800" dirty="0">
                <a:latin typeface="华文楷体"/>
                <a:ea typeface="华文楷体"/>
                <a:cs typeface="华文楷体"/>
              </a:rPr>
              <a:t>也</a:t>
            </a:r>
            <a:r>
              <a:rPr lang="zh-TW" altLang="en-US" sz="2800" dirty="0">
                <a:solidFill>
                  <a:srgbClr val="CC0099"/>
                </a:solidFill>
                <a:latin typeface="华文楷体"/>
                <a:ea typeface="华文楷体"/>
                <a:cs typeface="华文楷体"/>
              </a:rPr>
              <a:t>需要經過多次的調整</a:t>
            </a:r>
            <a:r>
              <a:rPr lang="en-US" altLang="zh-TW" sz="2800" dirty="0">
                <a:solidFill>
                  <a:srgbClr val="CC0099"/>
                </a:solidFill>
                <a:latin typeface="华文楷体"/>
                <a:ea typeface="华文楷体"/>
                <a:cs typeface="华文楷体"/>
              </a:rPr>
              <a:t>,</a:t>
            </a:r>
            <a:r>
              <a:rPr lang="zh-TW" altLang="en-US" sz="2800" dirty="0">
                <a:solidFill>
                  <a:srgbClr val="CC0099"/>
                </a:solidFill>
                <a:latin typeface="华文楷体"/>
                <a:ea typeface="华文楷体"/>
                <a:cs typeface="华文楷体"/>
              </a:rPr>
              <a:t>才能達到適用的狀態</a:t>
            </a:r>
            <a:r>
              <a:rPr lang="zh-TW" altLang="en-US" sz="2800" dirty="0">
                <a:latin typeface="华文楷体"/>
                <a:ea typeface="华文楷体"/>
                <a:cs typeface="华文楷体"/>
              </a:rPr>
              <a:t>。因此初戴活動假牙</a:t>
            </a:r>
            <a:r>
              <a:rPr lang="en-US" altLang="zh-TW" sz="2800" dirty="0">
                <a:latin typeface="华文楷体"/>
                <a:ea typeface="华文楷体"/>
                <a:cs typeface="华文楷体"/>
              </a:rPr>
              <a:t>,</a:t>
            </a:r>
            <a:r>
              <a:rPr lang="zh-TW" altLang="en-US" sz="2800" dirty="0">
                <a:latin typeface="华文楷体"/>
                <a:ea typeface="华文楷体"/>
                <a:cs typeface="华文楷体"/>
              </a:rPr>
              <a:t>若覺得假牙不舒服、發音不清楚、咀嚼不順暢、牙床牙齦受傷或吞嚥不便甚至有嘔吐感時</a:t>
            </a:r>
            <a:r>
              <a:rPr lang="en-US" altLang="zh-TW" sz="2800" dirty="0">
                <a:latin typeface="华文楷体"/>
                <a:ea typeface="华文楷体"/>
                <a:cs typeface="华文楷体"/>
              </a:rPr>
              <a:t>,</a:t>
            </a:r>
            <a:r>
              <a:rPr lang="zh-TW" altLang="en-US" sz="2800" dirty="0">
                <a:latin typeface="华文楷体"/>
                <a:ea typeface="华文楷体"/>
                <a:cs typeface="华文楷体"/>
              </a:rPr>
              <a:t>要回診由醫師做適當處置</a:t>
            </a:r>
            <a:r>
              <a:rPr lang="en-US" altLang="zh-TW" sz="2800" dirty="0">
                <a:latin typeface="华文楷体"/>
                <a:ea typeface="华文楷体"/>
                <a:cs typeface="华文楷体"/>
              </a:rPr>
              <a:t> </a:t>
            </a:r>
            <a:r>
              <a:rPr lang="zh-TW" altLang="en-US" sz="2800" dirty="0">
                <a:latin typeface="华文楷体"/>
                <a:ea typeface="华文楷体"/>
                <a:cs typeface="华文楷体"/>
              </a:rPr>
              <a:t>。</a:t>
            </a:r>
            <a:endParaRPr lang="en-US" altLang="zh-TW" sz="2800" dirty="0">
              <a:latin typeface="华文楷体"/>
              <a:ea typeface="华文楷体"/>
              <a:cs typeface="华文楷体"/>
            </a:endParaRPr>
          </a:p>
          <a:p>
            <a:pPr>
              <a:lnSpc>
                <a:spcPct val="80000"/>
              </a:lnSpc>
            </a:pPr>
            <a:endParaRPr lang="en-US" altLang="zh-TW" sz="2800" dirty="0">
              <a:latin typeface="华文楷体"/>
              <a:ea typeface="华文楷体"/>
              <a:cs typeface="华文楷体"/>
            </a:endParaRPr>
          </a:p>
          <a:p>
            <a:pPr>
              <a:lnSpc>
                <a:spcPct val="80000"/>
              </a:lnSpc>
            </a:pPr>
            <a:r>
              <a:rPr lang="zh-TW" altLang="en-US" sz="2800" dirty="0">
                <a:solidFill>
                  <a:schemeClr val="tx2"/>
                </a:solidFill>
                <a:latin typeface="华文楷体"/>
                <a:ea typeface="华文楷体"/>
                <a:cs typeface="华文楷体"/>
              </a:rPr>
              <a:t>須定期回診</a:t>
            </a:r>
            <a:r>
              <a:rPr lang="en-US" altLang="zh-TW" sz="2800" dirty="0">
                <a:solidFill>
                  <a:schemeClr val="tx2"/>
                </a:solidFill>
                <a:latin typeface="华文楷体"/>
                <a:ea typeface="华文楷体"/>
                <a:cs typeface="华文楷体"/>
              </a:rPr>
              <a:t>:</a:t>
            </a:r>
          </a:p>
          <a:p>
            <a:pPr lvl="1">
              <a:lnSpc>
                <a:spcPct val="80000"/>
              </a:lnSpc>
            </a:pPr>
            <a:r>
              <a:rPr lang="zh-TW" altLang="en-US" sz="2800" dirty="0">
                <a:latin typeface="华文楷体"/>
                <a:ea typeface="华文楷体"/>
                <a:cs typeface="华文楷体"/>
              </a:rPr>
              <a:t>活動假牙裝戴後最好</a:t>
            </a:r>
            <a:r>
              <a:rPr lang="zh-TW" altLang="en-US" sz="2800" dirty="0">
                <a:solidFill>
                  <a:srgbClr val="CC0099"/>
                </a:solidFill>
                <a:latin typeface="华文楷体"/>
                <a:ea typeface="华文楷体"/>
                <a:cs typeface="华文楷体"/>
              </a:rPr>
              <a:t>每三個月至半年回診檢查一次</a:t>
            </a:r>
            <a:r>
              <a:rPr lang="en-US" altLang="zh-TW" sz="2800" dirty="0">
                <a:latin typeface="华文楷体"/>
                <a:ea typeface="华文楷体"/>
                <a:cs typeface="华文楷体"/>
              </a:rPr>
              <a:t>,</a:t>
            </a:r>
            <a:r>
              <a:rPr lang="zh-TW" altLang="en-US" sz="2800" dirty="0">
                <a:latin typeface="华文楷体"/>
                <a:ea typeface="华文楷体"/>
                <a:cs typeface="华文楷体"/>
              </a:rPr>
              <a:t>以確保假牙的適用性。</a:t>
            </a:r>
            <a:endParaRPr lang="en-US" altLang="zh-TW" sz="2800" dirty="0">
              <a:latin typeface="华文楷体"/>
              <a:ea typeface="华文楷体"/>
              <a:cs typeface="华文楷体"/>
            </a:endParaRPr>
          </a:p>
          <a:p>
            <a:pPr>
              <a:lnSpc>
                <a:spcPct val="80000"/>
              </a:lnSpc>
            </a:pPr>
            <a:endParaRPr lang="en-US" altLang="zh-TW" sz="2600" dirty="0">
              <a:latin typeface="標楷體" charset="0"/>
              <a:ea typeface="標楷體" charset="0"/>
              <a:cs typeface="標楷體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2035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45000"/>
    </mc:Choice>
    <mc:Fallback xmlns="">
      <p:transition xmlns:p14="http://schemas.microsoft.com/office/powerpoint/2010/main" advClick="0" advTm="45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z="4800" dirty="0">
                <a:latin typeface="华文楷体"/>
                <a:ea typeface="华文楷体"/>
                <a:cs typeface="华文楷体"/>
              </a:rPr>
              <a:t>活動式假牙變鬆了怎麼辦？</a:t>
            </a:r>
            <a:endParaRPr lang="en-US" altLang="zh-TW" sz="4800" dirty="0">
              <a:latin typeface="华文楷体"/>
              <a:ea typeface="华文楷体"/>
              <a:cs typeface="华文楷体"/>
            </a:endParaRPr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00944" y="1346034"/>
            <a:ext cx="8229600" cy="5111750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zh-TW" altLang="en-US" sz="2800" dirty="0">
                <a:solidFill>
                  <a:schemeClr val="tx2"/>
                </a:solidFill>
                <a:ea typeface="標楷體" charset="0"/>
                <a:cs typeface="標楷體" charset="0"/>
              </a:rPr>
              <a:t>掛鉤變鬆時應請醫師調整</a:t>
            </a:r>
            <a:r>
              <a:rPr lang="en-US" altLang="zh-TW" sz="2800" dirty="0">
                <a:solidFill>
                  <a:schemeClr val="tx2"/>
                </a:solidFill>
                <a:ea typeface="標楷體" charset="0"/>
                <a:cs typeface="標楷體" charset="0"/>
              </a:rPr>
              <a:t>:</a:t>
            </a:r>
          </a:p>
          <a:p>
            <a:pPr lvl="1">
              <a:lnSpc>
                <a:spcPct val="120000"/>
              </a:lnSpc>
            </a:pPr>
            <a:r>
              <a:rPr lang="zh-TW" altLang="en-US" sz="2800" dirty="0">
                <a:latin typeface="標楷體" charset="0"/>
                <a:ea typeface="標楷體" charset="0"/>
                <a:cs typeface="標楷體" charset="0"/>
              </a:rPr>
              <a:t>有時局部活動假牙因長期取下戴上而使掛鉤變鬆</a:t>
            </a:r>
            <a:r>
              <a:rPr lang="en-US" altLang="zh-TW" sz="2800" dirty="0">
                <a:latin typeface="標楷體" charset="0"/>
                <a:ea typeface="標楷體" charset="0"/>
                <a:cs typeface="標楷體" charset="0"/>
              </a:rPr>
              <a:t>,</a:t>
            </a:r>
            <a:r>
              <a:rPr lang="zh-TW" altLang="en-US" sz="2800" dirty="0">
                <a:latin typeface="標楷體" charset="0"/>
                <a:ea typeface="標楷體" charset="0"/>
                <a:cs typeface="標楷體" charset="0"/>
              </a:rPr>
              <a:t>此時應請醫師調整</a:t>
            </a:r>
            <a:r>
              <a:rPr lang="en-US" altLang="zh-TW" sz="2800" dirty="0">
                <a:latin typeface="標楷體" charset="0"/>
                <a:ea typeface="標楷體" charset="0"/>
                <a:cs typeface="標楷體" charset="0"/>
              </a:rPr>
              <a:t>,</a:t>
            </a:r>
            <a:r>
              <a:rPr lang="zh-TW" altLang="en-US" sz="2800" dirty="0">
                <a:solidFill>
                  <a:srgbClr val="CC0099"/>
                </a:solidFill>
                <a:latin typeface="標楷體" charset="0"/>
                <a:ea typeface="標楷體" charset="0"/>
                <a:cs typeface="標楷體" charset="0"/>
              </a:rPr>
              <a:t>千萬不可自行調整以防掛鉤變形或折斷</a:t>
            </a:r>
            <a:r>
              <a:rPr lang="zh-TW" altLang="en-US" sz="2800" dirty="0">
                <a:latin typeface="標楷體" charset="0"/>
                <a:ea typeface="標楷體" charset="0"/>
                <a:cs typeface="標楷體" charset="0"/>
              </a:rPr>
              <a:t>。</a:t>
            </a:r>
            <a:endParaRPr lang="en-US" altLang="zh-TW" sz="2800" dirty="0">
              <a:latin typeface="標楷體" charset="0"/>
              <a:ea typeface="標楷體" charset="0"/>
              <a:cs typeface="標楷體" charset="0"/>
            </a:endParaRPr>
          </a:p>
          <a:p>
            <a:pPr>
              <a:lnSpc>
                <a:spcPct val="120000"/>
              </a:lnSpc>
            </a:pPr>
            <a:r>
              <a:rPr lang="zh-TW" altLang="en-US" sz="2800" dirty="0">
                <a:solidFill>
                  <a:schemeClr val="tx2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標楷體" charset="0"/>
                <a:ea typeface="標楷體" charset="0"/>
                <a:cs typeface="標楷體" charset="0"/>
              </a:rPr>
              <a:t>不堪修整時可由醫師決定是否該重做一副</a:t>
            </a:r>
            <a:r>
              <a:rPr lang="en-US" altLang="zh-TW" sz="2800" dirty="0">
                <a:solidFill>
                  <a:schemeClr val="tx2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標楷體" charset="0"/>
                <a:ea typeface="標楷體" charset="0"/>
                <a:cs typeface="標楷體" charset="0"/>
              </a:rPr>
              <a:t>:</a:t>
            </a:r>
          </a:p>
          <a:p>
            <a:pPr lvl="1">
              <a:lnSpc>
                <a:spcPct val="120000"/>
              </a:lnSpc>
            </a:pPr>
            <a:r>
              <a:rPr lang="zh-TW" altLang="en-US" sz="2800" dirty="0">
                <a:latin typeface="標楷體" charset="0"/>
                <a:ea typeface="標楷體" charset="0"/>
                <a:cs typeface="標楷體" charset="0"/>
              </a:rPr>
              <a:t>由於</a:t>
            </a:r>
            <a:r>
              <a:rPr lang="zh-TW" altLang="en-US" sz="2800" dirty="0">
                <a:solidFill>
                  <a:srgbClr val="CC0099"/>
                </a:solidFill>
                <a:latin typeface="標楷體" charset="0"/>
                <a:ea typeface="標楷體" charset="0"/>
                <a:cs typeface="標楷體" charset="0"/>
              </a:rPr>
              <a:t>牙床形態會慢慢改變</a:t>
            </a:r>
            <a:r>
              <a:rPr lang="en-US" altLang="zh-TW" sz="2800" dirty="0">
                <a:solidFill>
                  <a:srgbClr val="CC0099"/>
                </a:solidFill>
                <a:latin typeface="標楷體" charset="0"/>
                <a:ea typeface="標楷體" charset="0"/>
                <a:cs typeface="標楷體" charset="0"/>
              </a:rPr>
              <a:t>,</a:t>
            </a:r>
            <a:r>
              <a:rPr lang="zh-TW" altLang="en-US" sz="2800" dirty="0">
                <a:solidFill>
                  <a:srgbClr val="CC0099"/>
                </a:solidFill>
                <a:latin typeface="標楷體" charset="0"/>
                <a:ea typeface="標楷體" charset="0"/>
                <a:cs typeface="標楷體" charset="0"/>
              </a:rPr>
              <a:t>所以過一段時間活動假牙會慢慢變得鬆動</a:t>
            </a:r>
            <a:r>
              <a:rPr lang="zh-TW" altLang="en-US" sz="2800" dirty="0">
                <a:latin typeface="標楷體" charset="0"/>
                <a:ea typeface="標楷體" charset="0"/>
                <a:cs typeface="標楷體" charset="0"/>
              </a:rPr>
              <a:t>。此時該請醫師幫忙調整假牙</a:t>
            </a:r>
            <a:r>
              <a:rPr lang="en-US" altLang="zh-TW" sz="2800" dirty="0">
                <a:latin typeface="標楷體" charset="0"/>
                <a:ea typeface="標楷體" charset="0"/>
                <a:cs typeface="標楷體" charset="0"/>
              </a:rPr>
              <a:t>,</a:t>
            </a:r>
            <a:r>
              <a:rPr lang="zh-TW" altLang="en-US" sz="2800" dirty="0">
                <a:latin typeface="標楷體" charset="0"/>
                <a:ea typeface="標楷體" charset="0"/>
                <a:cs typeface="標楷體" charset="0"/>
              </a:rPr>
              <a:t>或者將假牙再墊一層以使它與牙床貼合</a:t>
            </a:r>
            <a:r>
              <a:rPr lang="en-US" altLang="zh-TW" sz="2800" dirty="0">
                <a:latin typeface="標楷體" charset="0"/>
                <a:ea typeface="標楷體" charset="0"/>
                <a:cs typeface="標楷體" charset="0"/>
              </a:rPr>
              <a:t>,</a:t>
            </a:r>
            <a:r>
              <a:rPr lang="zh-TW" altLang="en-US" sz="2800" dirty="0">
                <a:latin typeface="標楷體" charset="0"/>
                <a:ea typeface="標楷體" charset="0"/>
                <a:cs typeface="標楷體" charset="0"/>
              </a:rPr>
              <a:t>若不堪修整時</a:t>
            </a:r>
            <a:r>
              <a:rPr lang="en-US" altLang="zh-TW" sz="2800" dirty="0">
                <a:latin typeface="標楷體" charset="0"/>
                <a:ea typeface="標楷體" charset="0"/>
                <a:cs typeface="標楷體" charset="0"/>
              </a:rPr>
              <a:t>,</a:t>
            </a:r>
            <a:r>
              <a:rPr lang="zh-TW" altLang="en-US" sz="2800" dirty="0">
                <a:latin typeface="標楷體" charset="0"/>
                <a:ea typeface="標楷體" charset="0"/>
                <a:cs typeface="標楷體" charset="0"/>
              </a:rPr>
              <a:t>可由醫師決定是否該重做一副。</a:t>
            </a:r>
            <a:endParaRPr lang="en-US" altLang="zh-TW" sz="2800" dirty="0">
              <a:latin typeface="標楷體" charset="0"/>
              <a:ea typeface="標楷體" charset="0"/>
              <a:cs typeface="標楷體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7374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45000"/>
    </mc:Choice>
    <mc:Fallback xmlns="">
      <p:transition xmlns:p14="http://schemas.microsoft.com/office/powerpoint/2010/main" advClick="0" advTm="45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djacency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Adjacency.thmx</Template>
  <TotalTime>6740</TotalTime>
  <Words>1251</Words>
  <Application>Microsoft Macintosh PowerPoint</Application>
  <PresentationFormat>On-screen Show (4:3)</PresentationFormat>
  <Paragraphs>297</Paragraphs>
  <Slides>79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79</vt:i4>
      </vt:variant>
    </vt:vector>
  </HeadingPairs>
  <TitlesOfParts>
    <vt:vector size="81" baseType="lpstr">
      <vt:lpstr>Adjacency</vt:lpstr>
      <vt:lpstr>PhotoImpact</vt:lpstr>
      <vt:lpstr>固定式假牙與活動式假牙 牙醫助理臨床跟診須知</vt:lpstr>
      <vt:lpstr>製作假牙:牙醫助理跟診須知</vt:lpstr>
      <vt:lpstr>製作假牙:牙醫助理跟診須知</vt:lpstr>
      <vt:lpstr>固定式假牙分類</vt:lpstr>
      <vt:lpstr>單顆牙冠使用時機</vt:lpstr>
      <vt:lpstr>單顆牙冠作法</vt:lpstr>
      <vt:lpstr>單顆牙冠作法</vt:lpstr>
      <vt:lpstr>單顆牙冠作法</vt:lpstr>
      <vt:lpstr>單顆牙冠作法</vt:lpstr>
      <vt:lpstr>牙冠的材質</vt:lpstr>
      <vt:lpstr>牙冠的材質 </vt:lpstr>
      <vt:lpstr>臨床實例 </vt:lpstr>
      <vt:lpstr>PowerPoint Presentation</vt:lpstr>
      <vt:lpstr>缺牙未修復會有什麼後果？</vt:lpstr>
      <vt:lpstr>多顆牙橋</vt:lpstr>
      <vt:lpstr>傳統牙橋使用時機</vt:lpstr>
      <vt:lpstr>傳統牙橋作法</vt:lpstr>
      <vt:lpstr>傳統牙橋作法</vt:lpstr>
      <vt:lpstr>傳統牙橋作法</vt:lpstr>
      <vt:lpstr>傳統牙橋作法</vt:lpstr>
      <vt:lpstr>傳統牙橋優點      傳統牙橋缺點 </vt:lpstr>
      <vt:lpstr>臨床實例  </vt:lpstr>
      <vt:lpstr>PowerPoint Presentation</vt:lpstr>
      <vt:lpstr>馬利蘭牙橋使用時機</vt:lpstr>
      <vt:lpstr>馬利蘭牙橋</vt:lpstr>
      <vt:lpstr>馬利蘭牙橋作法</vt:lpstr>
      <vt:lpstr>馬利蘭牙橋作法</vt:lpstr>
      <vt:lpstr>PowerPoint Presentation</vt:lpstr>
      <vt:lpstr>植牙式牙冠牙橋(植牙前）</vt:lpstr>
      <vt:lpstr>植牙式牙冠牙橋(植牙手術後）</vt:lpstr>
      <vt:lpstr>植牙式牙冠牙橋(植牙牙橋）</vt:lpstr>
      <vt:lpstr>活動式假牙分類</vt:lpstr>
      <vt:lpstr>活動式假牙的用途</vt:lpstr>
      <vt:lpstr>全口假牙</vt:lpstr>
      <vt:lpstr>全口假牙</vt:lpstr>
      <vt:lpstr>全口假牙</vt:lpstr>
      <vt:lpstr>全口假牙</vt:lpstr>
      <vt:lpstr>局部活動假牙</vt:lpstr>
      <vt:lpstr>局部活動假牙-臨床實例</vt:lpstr>
      <vt:lpstr>局部活動假牙</vt:lpstr>
      <vt:lpstr>覆蓋式假牙</vt:lpstr>
      <vt:lpstr>覆蓋式假牙</vt:lpstr>
      <vt:lpstr>覆蓋式假牙</vt:lpstr>
      <vt:lpstr>植牙協助式活動假牙</vt:lpstr>
      <vt:lpstr>植牙協助式活動假牙</vt:lpstr>
      <vt:lpstr>製作假牙:牙醫助理跟診須知</vt:lpstr>
      <vt:lpstr>製作假牙:牙醫助理跟診須知</vt:lpstr>
      <vt:lpstr>印模(材料與方式)</vt:lpstr>
      <vt:lpstr>固定式假牙印模方式</vt:lpstr>
      <vt:lpstr>Alginate 印模(下顎)</vt:lpstr>
      <vt:lpstr>Alginate 印模(上顎)</vt:lpstr>
      <vt:lpstr>Silicone 印模(一次)</vt:lpstr>
      <vt:lpstr>Silicone 印模(兩次)</vt:lpstr>
      <vt:lpstr>口內掃描機(3 Shape)</vt:lpstr>
      <vt:lpstr>口內掃描機(3 Shape)</vt:lpstr>
      <vt:lpstr>活動式假牙印模方式</vt:lpstr>
      <vt:lpstr>上顎全口假牙印模(polyether)</vt:lpstr>
      <vt:lpstr>印模材調拌(polysulfyde)</vt:lpstr>
      <vt:lpstr>Altered cast impression</vt:lpstr>
      <vt:lpstr>製作假牙:牙醫助理跟診須知</vt:lpstr>
      <vt:lpstr>製作假牙:牙醫助理跟診須知</vt:lpstr>
      <vt:lpstr>倒石膏模型</vt:lpstr>
      <vt:lpstr>倒石膏模型</vt:lpstr>
      <vt:lpstr>製作假牙:牙醫助理跟診須知</vt:lpstr>
      <vt:lpstr>製作假牙:牙醫助理跟診須知</vt:lpstr>
      <vt:lpstr>收送模型</vt:lpstr>
      <vt:lpstr>製作假牙:牙醫助理跟診須知</vt:lpstr>
      <vt:lpstr>製作假牙:牙醫助理跟診須知</vt:lpstr>
      <vt:lpstr>假牙黏著</vt:lpstr>
      <vt:lpstr>假牙黏著(resin cement)</vt:lpstr>
      <vt:lpstr>製作假牙:牙醫助理跟診須知</vt:lpstr>
      <vt:lpstr>製作假牙:牙醫助理跟診須知</vt:lpstr>
      <vt:lpstr>如何保養假牙</vt:lpstr>
      <vt:lpstr>牙橋的清潔與保養</vt:lpstr>
      <vt:lpstr>牙橋的清潔與保養</vt:lpstr>
      <vt:lpstr>牙橋的清潔與保養</vt:lpstr>
      <vt:lpstr>戴活動假牙需知</vt:lpstr>
      <vt:lpstr>裝戴活動式假牙的注意事項</vt:lpstr>
      <vt:lpstr>活動式假牙變鬆了怎麼辦？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固定式假牙與活動式假牙 牙醫助理臨床跟診須知</dc:title>
  <dc:creator>Hsin-Chi Yeh</dc:creator>
  <cp:lastModifiedBy>Hsin-Chi Yeh</cp:lastModifiedBy>
  <cp:revision>69</cp:revision>
  <dcterms:created xsi:type="dcterms:W3CDTF">2016-06-26T03:04:02Z</dcterms:created>
  <dcterms:modified xsi:type="dcterms:W3CDTF">2016-07-02T14:34:04Z</dcterms:modified>
</cp:coreProperties>
</file>